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63"/>
  </p:notesMasterIdLst>
  <p:sldIdLst>
    <p:sldId id="764" r:id="rId5"/>
    <p:sldId id="720" r:id="rId6"/>
    <p:sldId id="986" r:id="rId7"/>
    <p:sldId id="974" r:id="rId8"/>
    <p:sldId id="918" r:id="rId9"/>
    <p:sldId id="919" r:id="rId10"/>
    <p:sldId id="920" r:id="rId11"/>
    <p:sldId id="921" r:id="rId12"/>
    <p:sldId id="975" r:id="rId13"/>
    <p:sldId id="922" r:id="rId14"/>
    <p:sldId id="923" r:id="rId15"/>
    <p:sldId id="915" r:id="rId16"/>
    <p:sldId id="924" r:id="rId17"/>
    <p:sldId id="925" r:id="rId18"/>
    <p:sldId id="926" r:id="rId19"/>
    <p:sldId id="927" r:id="rId20"/>
    <p:sldId id="973" r:id="rId21"/>
    <p:sldId id="928" r:id="rId22"/>
    <p:sldId id="929" r:id="rId23"/>
    <p:sldId id="930" r:id="rId24"/>
    <p:sldId id="932" r:id="rId25"/>
    <p:sldId id="933" r:id="rId26"/>
    <p:sldId id="934" r:id="rId27"/>
    <p:sldId id="976" r:id="rId28"/>
    <p:sldId id="977" r:id="rId29"/>
    <p:sldId id="935" r:id="rId30"/>
    <p:sldId id="937" r:id="rId31"/>
    <p:sldId id="987" r:id="rId32"/>
    <p:sldId id="940" r:id="rId33"/>
    <p:sldId id="979" r:id="rId34"/>
    <p:sldId id="941" r:id="rId35"/>
    <p:sldId id="980" r:id="rId36"/>
    <p:sldId id="950" r:id="rId37"/>
    <p:sldId id="951" r:id="rId38"/>
    <p:sldId id="954" r:id="rId39"/>
    <p:sldId id="955" r:id="rId40"/>
    <p:sldId id="952" r:id="rId41"/>
    <p:sldId id="949" r:id="rId42"/>
    <p:sldId id="956" r:id="rId43"/>
    <p:sldId id="957" r:id="rId44"/>
    <p:sldId id="958" r:id="rId45"/>
    <p:sldId id="959" r:id="rId46"/>
    <p:sldId id="960" r:id="rId47"/>
    <p:sldId id="961" r:id="rId48"/>
    <p:sldId id="962" r:id="rId49"/>
    <p:sldId id="963" r:id="rId50"/>
    <p:sldId id="964" r:id="rId51"/>
    <p:sldId id="965" r:id="rId52"/>
    <p:sldId id="966" r:id="rId53"/>
    <p:sldId id="967" r:id="rId54"/>
    <p:sldId id="968" r:id="rId55"/>
    <p:sldId id="969" r:id="rId56"/>
    <p:sldId id="970" r:id="rId57"/>
    <p:sldId id="983" r:id="rId58"/>
    <p:sldId id="971" r:id="rId59"/>
    <p:sldId id="972" r:id="rId60"/>
    <p:sldId id="984" r:id="rId61"/>
    <p:sldId id="479"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8F8F8"/>
    <a:srgbClr val="65A9D9"/>
    <a:srgbClr val="E5E4E2"/>
    <a:srgbClr val="FFD700"/>
    <a:srgbClr val="C0C0C0"/>
    <a:srgbClr val="75663F"/>
    <a:srgbClr val="ED7D31"/>
    <a:srgbClr val="F48830"/>
    <a:srgbClr val="43A5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Stile chiaro 2 - Colore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Stile chiaro 2 - Color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65" autoAdjust="0"/>
    <p:restoredTop sz="77920" autoAdjust="0"/>
  </p:normalViewPr>
  <p:slideViewPr>
    <p:cSldViewPr snapToGrid="0" snapToObjects="1">
      <p:cViewPr varScale="1">
        <p:scale>
          <a:sx n="10" d="100"/>
          <a:sy n="10" d="100"/>
        </p:scale>
        <p:origin x="547" y="14"/>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Autili" userId="3d89b20f-5ffb-4c77-9cfa-572ff4be301d" providerId="ADAL" clId="{8AE0A312-B15E-1748-BE68-545BA4A8E97E}"/>
    <pc:docChg chg="undo redo custSel addSld modSld">
      <pc:chgData name="Marco Autili" userId="3d89b20f-5ffb-4c77-9cfa-572ff4be301d" providerId="ADAL" clId="{8AE0A312-B15E-1748-BE68-545BA4A8E97E}" dt="2023-05-03T10:57:10.652" v="905" actId="14100"/>
      <pc:docMkLst>
        <pc:docMk/>
      </pc:docMkLst>
      <pc:sldChg chg="modSp mod">
        <pc:chgData name="Marco Autili" userId="3d89b20f-5ffb-4c77-9cfa-572ff4be301d" providerId="ADAL" clId="{8AE0A312-B15E-1748-BE68-545BA4A8E97E}" dt="2023-04-28T09:40:48.891" v="254" actId="404"/>
        <pc:sldMkLst>
          <pc:docMk/>
          <pc:sldMk cId="623034505" sldId="915"/>
        </pc:sldMkLst>
        <pc:spChg chg="mod">
          <ac:chgData name="Marco Autili" userId="3d89b20f-5ffb-4c77-9cfa-572ff4be301d" providerId="ADAL" clId="{8AE0A312-B15E-1748-BE68-545BA4A8E97E}" dt="2023-04-28T09:40:48.891" v="254" actId="404"/>
          <ac:spMkLst>
            <pc:docMk/>
            <pc:sldMk cId="623034505" sldId="915"/>
            <ac:spMk id="2" creationId="{00000000-0000-0000-0000-000000000000}"/>
          </ac:spMkLst>
        </pc:spChg>
      </pc:sldChg>
      <pc:sldChg chg="modSp mod">
        <pc:chgData name="Marco Autili" userId="3d89b20f-5ffb-4c77-9cfa-572ff4be301d" providerId="ADAL" clId="{8AE0A312-B15E-1748-BE68-545BA4A8E97E}" dt="2023-05-03T10:57:10.652" v="905" actId="14100"/>
        <pc:sldMkLst>
          <pc:docMk/>
          <pc:sldMk cId="1848827842" sldId="921"/>
        </pc:sldMkLst>
        <pc:spChg chg="mod">
          <ac:chgData name="Marco Autili" userId="3d89b20f-5ffb-4c77-9cfa-572ff4be301d" providerId="ADAL" clId="{8AE0A312-B15E-1748-BE68-545BA4A8E97E}" dt="2023-05-03T10:57:10.652" v="905" actId="14100"/>
          <ac:spMkLst>
            <pc:docMk/>
            <pc:sldMk cId="1848827842" sldId="921"/>
            <ac:spMk id="17" creationId="{D0C56FBF-DEE2-0845-BE10-11C9C0D9C821}"/>
          </ac:spMkLst>
        </pc:spChg>
      </pc:sldChg>
      <pc:sldChg chg="addSp modSp mod modNotesTx">
        <pc:chgData name="Marco Autili" userId="3d89b20f-5ffb-4c77-9cfa-572ff4be301d" providerId="ADAL" clId="{8AE0A312-B15E-1748-BE68-545BA4A8E97E}" dt="2023-04-28T10:57:13.612" v="345" actId="113"/>
        <pc:sldMkLst>
          <pc:docMk/>
          <pc:sldMk cId="267834451" sldId="924"/>
        </pc:sldMkLst>
        <pc:spChg chg="add mod">
          <ac:chgData name="Marco Autili" userId="3d89b20f-5ffb-4c77-9cfa-572ff4be301d" providerId="ADAL" clId="{8AE0A312-B15E-1748-BE68-545BA4A8E97E}" dt="2023-04-28T10:55:55.961" v="333" actId="1036"/>
          <ac:spMkLst>
            <pc:docMk/>
            <pc:sldMk cId="267834451" sldId="924"/>
            <ac:spMk id="8" creationId="{DE766645-FC28-C77E-B9B7-43ABC73AA4A1}"/>
          </ac:spMkLst>
        </pc:spChg>
      </pc:sldChg>
      <pc:sldChg chg="modNotesTx">
        <pc:chgData name="Marco Autili" userId="3d89b20f-5ffb-4c77-9cfa-572ff4be301d" providerId="ADAL" clId="{8AE0A312-B15E-1748-BE68-545BA4A8E97E}" dt="2023-04-28T10:57:04.706" v="341" actId="20577"/>
        <pc:sldMkLst>
          <pc:docMk/>
          <pc:sldMk cId="2970138882" sldId="925"/>
        </pc:sldMkLst>
      </pc:sldChg>
      <pc:sldChg chg="addSp modSp mod modNotesTx">
        <pc:chgData name="Marco Autili" userId="3d89b20f-5ffb-4c77-9cfa-572ff4be301d" providerId="ADAL" clId="{8AE0A312-B15E-1748-BE68-545BA4A8E97E}" dt="2023-04-27T14:26:46.520" v="202" actId="20577"/>
        <pc:sldMkLst>
          <pc:docMk/>
          <pc:sldMk cId="378670463" sldId="930"/>
        </pc:sldMkLst>
        <pc:spChg chg="add mod">
          <ac:chgData name="Marco Autili" userId="3d89b20f-5ffb-4c77-9cfa-572ff4be301d" providerId="ADAL" clId="{8AE0A312-B15E-1748-BE68-545BA4A8E97E}" dt="2023-04-27T14:26:46.520" v="202" actId="20577"/>
          <ac:spMkLst>
            <pc:docMk/>
            <pc:sldMk cId="378670463" sldId="930"/>
            <ac:spMk id="11" creationId="{05B87CA5-536E-E0D2-35EC-5E124ED84ED2}"/>
          </ac:spMkLst>
        </pc:spChg>
        <pc:picChg chg="mod">
          <ac:chgData name="Marco Autili" userId="3d89b20f-5ffb-4c77-9cfa-572ff4be301d" providerId="ADAL" clId="{8AE0A312-B15E-1748-BE68-545BA4A8E97E}" dt="2023-04-27T14:19:38.500" v="134" actId="1076"/>
          <ac:picMkLst>
            <pc:docMk/>
            <pc:sldMk cId="378670463" sldId="930"/>
            <ac:picMk id="3" creationId="{00000000-0000-0000-0000-000000000000}"/>
          </ac:picMkLst>
        </pc:picChg>
        <pc:cxnChg chg="add mod">
          <ac:chgData name="Marco Autili" userId="3d89b20f-5ffb-4c77-9cfa-572ff4be301d" providerId="ADAL" clId="{8AE0A312-B15E-1748-BE68-545BA4A8E97E}" dt="2023-04-27T14:19:32.902" v="132" actId="1076"/>
          <ac:cxnSpMkLst>
            <pc:docMk/>
            <pc:sldMk cId="378670463" sldId="930"/>
            <ac:cxnSpMk id="10" creationId="{42464FC4-FE92-9EAE-F949-2F9C1B30D926}"/>
          </ac:cxnSpMkLst>
        </pc:cxnChg>
      </pc:sldChg>
      <pc:sldChg chg="modNotesTx">
        <pc:chgData name="Marco Autili" userId="3d89b20f-5ffb-4c77-9cfa-572ff4be301d" providerId="ADAL" clId="{8AE0A312-B15E-1748-BE68-545BA4A8E97E}" dt="2023-04-27T14:26:42.135" v="200" actId="20577"/>
        <pc:sldMkLst>
          <pc:docMk/>
          <pc:sldMk cId="428482619" sldId="937"/>
        </pc:sldMkLst>
      </pc:sldChg>
      <pc:sldChg chg="addSp modSp mod">
        <pc:chgData name="Marco Autili" userId="3d89b20f-5ffb-4c77-9cfa-572ff4be301d" providerId="ADAL" clId="{8AE0A312-B15E-1748-BE68-545BA4A8E97E}" dt="2023-04-28T11:56:41.534" v="434" actId="1036"/>
        <pc:sldMkLst>
          <pc:docMk/>
          <pc:sldMk cId="1921582327" sldId="972"/>
        </pc:sldMkLst>
        <pc:spChg chg="add mod">
          <ac:chgData name="Marco Autili" userId="3d89b20f-5ffb-4c77-9cfa-572ff4be301d" providerId="ADAL" clId="{8AE0A312-B15E-1748-BE68-545BA4A8E97E}" dt="2023-04-28T11:56:41.534" v="434" actId="1036"/>
          <ac:spMkLst>
            <pc:docMk/>
            <pc:sldMk cId="1921582327" sldId="972"/>
            <ac:spMk id="7" creationId="{2786ABC2-DCD6-0F37-0EF8-06637D10A760}"/>
          </ac:spMkLst>
        </pc:spChg>
        <pc:picChg chg="mod">
          <ac:chgData name="Marco Autili" userId="3d89b20f-5ffb-4c77-9cfa-572ff4be301d" providerId="ADAL" clId="{8AE0A312-B15E-1748-BE68-545BA4A8E97E}" dt="2023-04-28T11:55:15.118" v="346" actId="1076"/>
          <ac:picMkLst>
            <pc:docMk/>
            <pc:sldMk cId="1921582327" sldId="972"/>
            <ac:picMk id="8" creationId="{8CBA39EA-BA99-BB4B-9828-B8EF72AB9711}"/>
          </ac:picMkLst>
        </pc:picChg>
        <pc:cxnChg chg="add mod">
          <ac:chgData name="Marco Autili" userId="3d89b20f-5ffb-4c77-9cfa-572ff4be301d" providerId="ADAL" clId="{8AE0A312-B15E-1748-BE68-545BA4A8E97E}" dt="2023-04-28T11:56:41.534" v="434" actId="1036"/>
          <ac:cxnSpMkLst>
            <pc:docMk/>
            <pc:sldMk cId="1921582327" sldId="972"/>
            <ac:cxnSpMk id="3" creationId="{7124CCF9-93F0-80B9-38D7-A89D02B9F682}"/>
          </ac:cxnSpMkLst>
        </pc:cxnChg>
        <pc:cxnChg chg="add mod">
          <ac:chgData name="Marco Autili" userId="3d89b20f-5ffb-4c77-9cfa-572ff4be301d" providerId="ADAL" clId="{8AE0A312-B15E-1748-BE68-545BA4A8E97E}" dt="2023-04-28T11:56:41.534" v="434" actId="1036"/>
          <ac:cxnSpMkLst>
            <pc:docMk/>
            <pc:sldMk cId="1921582327" sldId="972"/>
            <ac:cxnSpMk id="14" creationId="{7892E203-E22A-375B-9C6D-8F4EF9C7DDE8}"/>
          </ac:cxnSpMkLst>
        </pc:cxnChg>
      </pc:sldChg>
      <pc:sldChg chg="modNotesTx">
        <pc:chgData name="Marco Autili" userId="3d89b20f-5ffb-4c77-9cfa-572ff4be301d" providerId="ADAL" clId="{8AE0A312-B15E-1748-BE68-545BA4A8E97E}" dt="2023-04-27T14:17:08.794" v="128"/>
        <pc:sldMkLst>
          <pc:docMk/>
          <pc:sldMk cId="1634123328" sldId="973"/>
        </pc:sldMkLst>
      </pc:sldChg>
      <pc:sldChg chg="addSp delSp modSp mod">
        <pc:chgData name="Marco Autili" userId="3d89b20f-5ffb-4c77-9cfa-572ff4be301d" providerId="ADAL" clId="{8AE0A312-B15E-1748-BE68-545BA4A8E97E}" dt="2023-04-27T14:09:03.275" v="122"/>
        <pc:sldMkLst>
          <pc:docMk/>
          <pc:sldMk cId="320757900" sldId="974"/>
        </pc:sldMkLst>
        <pc:spChg chg="add mod">
          <ac:chgData name="Marco Autili" userId="3d89b20f-5ffb-4c77-9cfa-572ff4be301d" providerId="ADAL" clId="{8AE0A312-B15E-1748-BE68-545BA4A8E97E}" dt="2023-04-27T14:09:03.275" v="122"/>
          <ac:spMkLst>
            <pc:docMk/>
            <pc:sldMk cId="320757900" sldId="974"/>
            <ac:spMk id="5" creationId="{FB9DC47F-EE1D-7520-312C-2471B03A8E77}"/>
          </ac:spMkLst>
        </pc:spChg>
        <pc:spChg chg="add mod">
          <ac:chgData name="Marco Autili" userId="3d89b20f-5ffb-4c77-9cfa-572ff4be301d" providerId="ADAL" clId="{8AE0A312-B15E-1748-BE68-545BA4A8E97E}" dt="2023-04-27T14:09:03.275" v="122"/>
          <ac:spMkLst>
            <pc:docMk/>
            <pc:sldMk cId="320757900" sldId="974"/>
            <ac:spMk id="6" creationId="{6DB15649-8444-F4FE-D134-F7D604C9C5BC}"/>
          </ac:spMkLst>
        </pc:spChg>
        <pc:spChg chg="del">
          <ac:chgData name="Marco Autili" userId="3d89b20f-5ffb-4c77-9cfa-572ff4be301d" providerId="ADAL" clId="{8AE0A312-B15E-1748-BE68-545BA4A8E97E}" dt="2023-04-27T14:09:02.811" v="121" actId="478"/>
          <ac:spMkLst>
            <pc:docMk/>
            <pc:sldMk cId="320757900" sldId="974"/>
            <ac:spMk id="7" creationId="{1C15A025-E0F1-0046-AA9D-87C127B6BCB4}"/>
          </ac:spMkLst>
        </pc:spChg>
        <pc:spChg chg="del">
          <ac:chgData name="Marco Autili" userId="3d89b20f-5ffb-4c77-9cfa-572ff4be301d" providerId="ADAL" clId="{8AE0A312-B15E-1748-BE68-545BA4A8E97E}" dt="2023-04-27T14:09:02.811" v="121" actId="478"/>
          <ac:spMkLst>
            <pc:docMk/>
            <pc:sldMk cId="320757900" sldId="974"/>
            <ac:spMk id="8" creationId="{1DD16432-4538-7840-85FC-E974D9CB17D7}"/>
          </ac:spMkLst>
        </pc:spChg>
        <pc:spChg chg="del">
          <ac:chgData name="Marco Autili" userId="3d89b20f-5ffb-4c77-9cfa-572ff4be301d" providerId="ADAL" clId="{8AE0A312-B15E-1748-BE68-545BA4A8E97E}" dt="2023-04-27T14:09:02.811" v="121" actId="478"/>
          <ac:spMkLst>
            <pc:docMk/>
            <pc:sldMk cId="320757900" sldId="974"/>
            <ac:spMk id="9" creationId="{BF209289-A50D-5D43-A9BF-856A26EC9BB3}"/>
          </ac:spMkLst>
        </pc:spChg>
        <pc:spChg chg="add mod">
          <ac:chgData name="Marco Autili" userId="3d89b20f-5ffb-4c77-9cfa-572ff4be301d" providerId="ADAL" clId="{8AE0A312-B15E-1748-BE68-545BA4A8E97E}" dt="2023-04-27T14:09:03.275" v="122"/>
          <ac:spMkLst>
            <pc:docMk/>
            <pc:sldMk cId="320757900" sldId="974"/>
            <ac:spMk id="10" creationId="{5404F092-B87D-E7F0-56B1-35B3439B858C}"/>
          </ac:spMkLst>
        </pc:spChg>
      </pc:sldChg>
      <pc:sldChg chg="modNotesTx">
        <pc:chgData name="Marco Autili" userId="3d89b20f-5ffb-4c77-9cfa-572ff4be301d" providerId="ADAL" clId="{8AE0A312-B15E-1748-BE68-545BA4A8E97E}" dt="2023-05-03T10:55:31.242" v="807" actId="113"/>
        <pc:sldMkLst>
          <pc:docMk/>
          <pc:sldMk cId="3905536037" sldId="975"/>
        </pc:sldMkLst>
      </pc:sldChg>
      <pc:sldChg chg="modSp new mod">
        <pc:chgData name="Marco Autili" userId="3d89b20f-5ffb-4c77-9cfa-572ff4be301d" providerId="ADAL" clId="{8AE0A312-B15E-1748-BE68-545BA4A8E97E}" dt="2023-04-27T14:08:32.667" v="120" actId="207"/>
        <pc:sldMkLst>
          <pc:docMk/>
          <pc:sldMk cId="3618206908" sldId="985"/>
        </pc:sldMkLst>
        <pc:spChg chg="mod">
          <ac:chgData name="Marco Autili" userId="3d89b20f-5ffb-4c77-9cfa-572ff4be301d" providerId="ADAL" clId="{8AE0A312-B15E-1748-BE68-545BA4A8E97E}" dt="2023-04-27T14:03:45.010" v="5" actId="404"/>
          <ac:spMkLst>
            <pc:docMk/>
            <pc:sldMk cId="3618206908" sldId="985"/>
            <ac:spMk id="2" creationId="{C439B152-CAB5-70CC-D30A-EA692DA58FBD}"/>
          </ac:spMkLst>
        </pc:spChg>
        <pc:spChg chg="mod">
          <ac:chgData name="Marco Autili" userId="3d89b20f-5ffb-4c77-9cfa-572ff4be301d" providerId="ADAL" clId="{8AE0A312-B15E-1748-BE68-545BA4A8E97E}" dt="2023-04-27T14:08:32.667" v="120" actId="207"/>
          <ac:spMkLst>
            <pc:docMk/>
            <pc:sldMk cId="3618206908" sldId="985"/>
            <ac:spMk id="3" creationId="{93C4BF90-D9D8-CA2E-0C0D-8940823D01FD}"/>
          </ac:spMkLst>
        </pc:spChg>
      </pc:sldChg>
    </pc:docChg>
  </pc:docChgLst>
  <pc:docChgLst>
    <pc:chgData name="Marco Autili" userId="3d89b20f-5ffb-4c77-9cfa-572ff4be301d" providerId="ADAL" clId="{286A110D-26D7-3C45-ADFC-A79A2070D771}"/>
    <pc:docChg chg="undo custSel addSld modSld">
      <pc:chgData name="Marco Autili" userId="3d89b20f-5ffb-4c77-9cfa-572ff4be301d" providerId="ADAL" clId="{286A110D-26D7-3C45-ADFC-A79A2070D771}" dt="2024-04-12T15:56:34.880" v="605" actId="20577"/>
      <pc:docMkLst>
        <pc:docMk/>
      </pc:docMkLst>
      <pc:sldChg chg="addSp modSp add mod">
        <pc:chgData name="Marco Autili" userId="3d89b20f-5ffb-4c77-9cfa-572ff4be301d" providerId="ADAL" clId="{286A110D-26D7-3C45-ADFC-A79A2070D771}" dt="2024-04-12T12:40:43.526" v="559" actId="20577"/>
        <pc:sldMkLst>
          <pc:docMk/>
          <pc:sldMk cId="2123598089" sldId="720"/>
        </pc:sldMkLst>
        <pc:spChg chg="mod">
          <ac:chgData name="Marco Autili" userId="3d89b20f-5ffb-4c77-9cfa-572ff4be301d" providerId="ADAL" clId="{286A110D-26D7-3C45-ADFC-A79A2070D771}" dt="2024-04-12T12:40:43.526" v="559" actId="20577"/>
          <ac:spMkLst>
            <pc:docMk/>
            <pc:sldMk cId="2123598089" sldId="720"/>
            <ac:spMk id="2" creationId="{00000000-0000-0000-0000-000000000000}"/>
          </ac:spMkLst>
        </pc:spChg>
        <pc:spChg chg="mod">
          <ac:chgData name="Marco Autili" userId="3d89b20f-5ffb-4c77-9cfa-572ff4be301d" providerId="ADAL" clId="{286A110D-26D7-3C45-ADFC-A79A2070D771}" dt="2024-04-12T12:38:23.947" v="518" actId="207"/>
          <ac:spMkLst>
            <pc:docMk/>
            <pc:sldMk cId="2123598089" sldId="720"/>
            <ac:spMk id="3" creationId="{00000000-0000-0000-0000-000000000000}"/>
          </ac:spMkLst>
        </pc:spChg>
        <pc:picChg chg="add mod">
          <ac:chgData name="Marco Autili" userId="3d89b20f-5ffb-4c77-9cfa-572ff4be301d" providerId="ADAL" clId="{286A110D-26D7-3C45-ADFC-A79A2070D771}" dt="2024-04-12T12:39:19.146" v="524" actId="1076"/>
          <ac:picMkLst>
            <pc:docMk/>
            <pc:sldMk cId="2123598089" sldId="720"/>
            <ac:picMk id="8" creationId="{E4D3AE07-D097-8B8D-E3D3-FA22CB9E22E9}"/>
          </ac:picMkLst>
        </pc:picChg>
      </pc:sldChg>
      <pc:sldChg chg="modSp mod">
        <pc:chgData name="Marco Autili" userId="3d89b20f-5ffb-4c77-9cfa-572ff4be301d" providerId="ADAL" clId="{286A110D-26D7-3C45-ADFC-A79A2070D771}" dt="2024-04-12T15:56:34.880" v="605" actId="20577"/>
        <pc:sldMkLst>
          <pc:docMk/>
          <pc:sldMk cId="2284509990" sldId="764"/>
        </pc:sldMkLst>
        <pc:spChg chg="mod">
          <ac:chgData name="Marco Autili" userId="3d89b20f-5ffb-4c77-9cfa-572ff4be301d" providerId="ADAL" clId="{286A110D-26D7-3C45-ADFC-A79A2070D771}" dt="2024-04-12T15:56:34.880" v="605" actId="20577"/>
          <ac:spMkLst>
            <pc:docMk/>
            <pc:sldMk cId="2284509990" sldId="764"/>
            <ac:spMk id="9" creationId="{8ECA29FC-8A92-6340-B287-7AF3201842F5}"/>
          </ac:spMkLst>
        </pc:spChg>
      </pc:sldChg>
      <pc:sldChg chg="modSp mod">
        <pc:chgData name="Marco Autili" userId="3d89b20f-5ffb-4c77-9cfa-572ff4be301d" providerId="ADAL" clId="{286A110D-26D7-3C45-ADFC-A79A2070D771}" dt="2024-04-10T14:26:51.725" v="22" actId="255"/>
        <pc:sldMkLst>
          <pc:docMk/>
          <pc:sldMk cId="2167032510" sldId="919"/>
        </pc:sldMkLst>
        <pc:spChg chg="mod">
          <ac:chgData name="Marco Autili" userId="3d89b20f-5ffb-4c77-9cfa-572ff4be301d" providerId="ADAL" clId="{286A110D-26D7-3C45-ADFC-A79A2070D771}" dt="2024-04-10T14:26:51.725" v="22" actId="255"/>
          <ac:spMkLst>
            <pc:docMk/>
            <pc:sldMk cId="2167032510" sldId="919"/>
            <ac:spMk id="3" creationId="{97F439B0-5E61-130B-7296-A53BF974E4B1}"/>
          </ac:spMkLst>
        </pc:spChg>
        <pc:spChg chg="mod">
          <ac:chgData name="Marco Autili" userId="3d89b20f-5ffb-4c77-9cfa-572ff4be301d" providerId="ADAL" clId="{286A110D-26D7-3C45-ADFC-A79A2070D771}" dt="2024-04-10T14:26:51.725" v="22" actId="255"/>
          <ac:spMkLst>
            <pc:docMk/>
            <pc:sldMk cId="2167032510" sldId="919"/>
            <ac:spMk id="20" creationId="{6E9F962B-A016-2781-4F02-64C70741C6E0}"/>
          </ac:spMkLst>
        </pc:spChg>
        <pc:spChg chg="mod">
          <ac:chgData name="Marco Autili" userId="3d89b20f-5ffb-4c77-9cfa-572ff4be301d" providerId="ADAL" clId="{286A110D-26D7-3C45-ADFC-A79A2070D771}" dt="2024-04-10T14:26:51.725" v="22" actId="255"/>
          <ac:spMkLst>
            <pc:docMk/>
            <pc:sldMk cId="2167032510" sldId="919"/>
            <ac:spMk id="21" creationId="{07D2F71A-67F7-B583-BA04-8F3A75BDE99B}"/>
          </ac:spMkLst>
        </pc:spChg>
      </pc:sldChg>
      <pc:sldChg chg="modSp mod">
        <pc:chgData name="Marco Autili" userId="3d89b20f-5ffb-4c77-9cfa-572ff4be301d" providerId="ADAL" clId="{286A110D-26D7-3C45-ADFC-A79A2070D771}" dt="2024-04-10T14:39:18.226" v="228" actId="20577"/>
        <pc:sldMkLst>
          <pc:docMk/>
          <pc:sldMk cId="1848827842" sldId="921"/>
        </pc:sldMkLst>
        <pc:spChg chg="mod">
          <ac:chgData name="Marco Autili" userId="3d89b20f-5ffb-4c77-9cfa-572ff4be301d" providerId="ADAL" clId="{286A110D-26D7-3C45-ADFC-A79A2070D771}" dt="2024-04-10T14:39:18.226" v="228" actId="20577"/>
          <ac:spMkLst>
            <pc:docMk/>
            <pc:sldMk cId="1848827842" sldId="921"/>
            <ac:spMk id="17" creationId="{D0C56FBF-DEE2-0845-BE10-11C9C0D9C821}"/>
          </ac:spMkLst>
        </pc:spChg>
      </pc:sldChg>
      <pc:sldChg chg="modSp mod modNotesTx">
        <pc:chgData name="Marco Autili" userId="3d89b20f-5ffb-4c77-9cfa-572ff4be301d" providerId="ADAL" clId="{286A110D-26D7-3C45-ADFC-A79A2070D771}" dt="2024-04-12T12:43:42.995" v="563" actId="20577"/>
        <pc:sldMkLst>
          <pc:docMk/>
          <pc:sldMk cId="4200762464" sldId="923"/>
        </pc:sldMkLst>
        <pc:spChg chg="mod">
          <ac:chgData name="Marco Autili" userId="3d89b20f-5ffb-4c77-9cfa-572ff4be301d" providerId="ADAL" clId="{286A110D-26D7-3C45-ADFC-A79A2070D771}" dt="2024-04-12T12:43:40.498" v="561" actId="20577"/>
          <ac:spMkLst>
            <pc:docMk/>
            <pc:sldMk cId="4200762464" sldId="923"/>
            <ac:spMk id="2" creationId="{00000000-0000-0000-0000-000000000000}"/>
          </ac:spMkLst>
        </pc:spChg>
      </pc:sldChg>
      <pc:sldChg chg="addSp delSp modSp mod">
        <pc:chgData name="Marco Autili" userId="3d89b20f-5ffb-4c77-9cfa-572ff4be301d" providerId="ADAL" clId="{286A110D-26D7-3C45-ADFC-A79A2070D771}" dt="2024-04-12T12:46:48.462" v="581" actId="1036"/>
        <pc:sldMkLst>
          <pc:docMk/>
          <pc:sldMk cId="267834451" sldId="924"/>
        </pc:sldMkLst>
        <pc:picChg chg="add del mod">
          <ac:chgData name="Marco Autili" userId="3d89b20f-5ffb-4c77-9cfa-572ff4be301d" providerId="ADAL" clId="{286A110D-26D7-3C45-ADFC-A79A2070D771}" dt="2024-04-12T12:46:24.345" v="568" actId="478"/>
          <ac:picMkLst>
            <pc:docMk/>
            <pc:sldMk cId="267834451" sldId="924"/>
            <ac:picMk id="9" creationId="{D7DCED5C-A306-EED4-AB64-9383D16F2EE3}"/>
          </ac:picMkLst>
        </pc:picChg>
        <pc:picChg chg="add mod">
          <ac:chgData name="Marco Autili" userId="3d89b20f-5ffb-4c77-9cfa-572ff4be301d" providerId="ADAL" clId="{286A110D-26D7-3C45-ADFC-A79A2070D771}" dt="2024-04-12T12:46:48.462" v="581" actId="1036"/>
          <ac:picMkLst>
            <pc:docMk/>
            <pc:sldMk cId="267834451" sldId="924"/>
            <ac:picMk id="11" creationId="{774C71BE-9A41-DCA2-D2F9-E230CDBAA1E8}"/>
          </ac:picMkLst>
        </pc:picChg>
      </pc:sldChg>
      <pc:sldChg chg="addSp modSp mod modNotesTx">
        <pc:chgData name="Marco Autili" userId="3d89b20f-5ffb-4c77-9cfa-572ff4be301d" providerId="ADAL" clId="{286A110D-26D7-3C45-ADFC-A79A2070D771}" dt="2024-04-10T14:54:17.639" v="483" actId="14100"/>
        <pc:sldMkLst>
          <pc:docMk/>
          <pc:sldMk cId="1151412610" sldId="927"/>
        </pc:sldMkLst>
        <pc:spChg chg="mod">
          <ac:chgData name="Marco Autili" userId="3d89b20f-5ffb-4c77-9cfa-572ff4be301d" providerId="ADAL" clId="{286A110D-26D7-3C45-ADFC-A79A2070D771}" dt="2024-04-10T14:53:42.488" v="475" actId="1035"/>
          <ac:spMkLst>
            <pc:docMk/>
            <pc:sldMk cId="1151412610" sldId="927"/>
            <ac:spMk id="8" creationId="{00000000-0000-0000-0000-000000000000}"/>
          </ac:spMkLst>
        </pc:spChg>
        <pc:spChg chg="mod">
          <ac:chgData name="Marco Autili" userId="3d89b20f-5ffb-4c77-9cfa-572ff4be301d" providerId="ADAL" clId="{286A110D-26D7-3C45-ADFC-A79A2070D771}" dt="2024-04-10T14:53:50.096" v="477" actId="1076"/>
          <ac:spMkLst>
            <pc:docMk/>
            <pc:sldMk cId="1151412610" sldId="927"/>
            <ac:spMk id="10" creationId="{00000000-0000-0000-0000-000000000000}"/>
          </ac:spMkLst>
        </pc:spChg>
        <pc:spChg chg="add mod">
          <ac:chgData name="Marco Autili" userId="3d89b20f-5ffb-4c77-9cfa-572ff4be301d" providerId="ADAL" clId="{286A110D-26D7-3C45-ADFC-A79A2070D771}" dt="2024-04-10T14:54:17.639" v="483" actId="14100"/>
          <ac:spMkLst>
            <pc:docMk/>
            <pc:sldMk cId="1151412610" sldId="927"/>
            <ac:spMk id="11" creationId="{6F48E321-8ACD-E3B9-92E8-7A6F68F3F68E}"/>
          </ac:spMkLst>
        </pc:spChg>
        <pc:picChg chg="mod">
          <ac:chgData name="Marco Autili" userId="3d89b20f-5ffb-4c77-9cfa-572ff4be301d" providerId="ADAL" clId="{286A110D-26D7-3C45-ADFC-A79A2070D771}" dt="2024-04-10T14:52:50.931" v="429" actId="1076"/>
          <ac:picMkLst>
            <pc:docMk/>
            <pc:sldMk cId="1151412610" sldId="927"/>
            <ac:picMk id="3" creationId="{00000000-0000-0000-0000-000000000000}"/>
          </ac:picMkLst>
        </pc:picChg>
        <pc:cxnChg chg="mod">
          <ac:chgData name="Marco Autili" userId="3d89b20f-5ffb-4c77-9cfa-572ff4be301d" providerId="ADAL" clId="{286A110D-26D7-3C45-ADFC-A79A2070D771}" dt="2024-04-10T14:53:42.488" v="475" actId="1035"/>
          <ac:cxnSpMkLst>
            <pc:docMk/>
            <pc:sldMk cId="1151412610" sldId="927"/>
            <ac:cxnSpMk id="7" creationId="{00000000-0000-0000-0000-000000000000}"/>
          </ac:cxnSpMkLst>
        </pc:cxnChg>
        <pc:cxnChg chg="mod">
          <ac:chgData name="Marco Autili" userId="3d89b20f-5ffb-4c77-9cfa-572ff4be301d" providerId="ADAL" clId="{286A110D-26D7-3C45-ADFC-A79A2070D771}" dt="2024-04-10T14:53:50.096" v="477" actId="1076"/>
          <ac:cxnSpMkLst>
            <pc:docMk/>
            <pc:sldMk cId="1151412610" sldId="927"/>
            <ac:cxnSpMk id="9" creationId="{00000000-0000-0000-0000-000000000000}"/>
          </ac:cxnSpMkLst>
        </pc:cxnChg>
      </pc:sldChg>
      <pc:sldChg chg="modSp mod">
        <pc:chgData name="Marco Autili" userId="3d89b20f-5ffb-4c77-9cfa-572ff4be301d" providerId="ADAL" clId="{286A110D-26D7-3C45-ADFC-A79A2070D771}" dt="2024-04-12T12:58:00.950" v="599" actId="14100"/>
        <pc:sldMkLst>
          <pc:docMk/>
          <pc:sldMk cId="285986143" sldId="954"/>
        </pc:sldMkLst>
        <pc:spChg chg="mod">
          <ac:chgData name="Marco Autili" userId="3d89b20f-5ffb-4c77-9cfa-572ff4be301d" providerId="ADAL" clId="{286A110D-26D7-3C45-ADFC-A79A2070D771}" dt="2024-04-12T12:58:00.950" v="599" actId="14100"/>
          <ac:spMkLst>
            <pc:docMk/>
            <pc:sldMk cId="285986143" sldId="954"/>
            <ac:spMk id="3" creationId="{00000000-0000-0000-0000-000000000000}"/>
          </ac:spMkLst>
        </pc:spChg>
      </pc:sldChg>
      <pc:sldChg chg="modNotesTx">
        <pc:chgData name="Marco Autili" userId="3d89b20f-5ffb-4c77-9cfa-572ff4be301d" providerId="ADAL" clId="{286A110D-26D7-3C45-ADFC-A79A2070D771}" dt="2024-04-10T14:37:24.927" v="161" actId="20577"/>
        <pc:sldMkLst>
          <pc:docMk/>
          <pc:sldMk cId="3905536037" sldId="975"/>
        </pc:sldMkLst>
      </pc:sldChg>
      <pc:sldChg chg="modSp mod">
        <pc:chgData name="Marco Autili" userId="3d89b20f-5ffb-4c77-9cfa-572ff4be301d" providerId="ADAL" clId="{286A110D-26D7-3C45-ADFC-A79A2070D771}" dt="2024-04-10T14:48:14.905" v="232" actId="20577"/>
        <pc:sldMkLst>
          <pc:docMk/>
          <pc:sldMk cId="3003327343" sldId="976"/>
        </pc:sldMkLst>
        <pc:spChg chg="mod">
          <ac:chgData name="Marco Autili" userId="3d89b20f-5ffb-4c77-9cfa-572ff4be301d" providerId="ADAL" clId="{286A110D-26D7-3C45-ADFC-A79A2070D771}" dt="2024-04-10T14:48:14.905" v="232" actId="20577"/>
          <ac:spMkLst>
            <pc:docMk/>
            <pc:sldMk cId="3003327343" sldId="976"/>
            <ac:spMk id="2" creationId="{00000000-0000-0000-0000-000000000000}"/>
          </ac:spMkLst>
        </pc:spChg>
      </pc:sldChg>
      <pc:sldChg chg="modSp mod modNotesTx">
        <pc:chgData name="Marco Autili" userId="3d89b20f-5ffb-4c77-9cfa-572ff4be301d" providerId="ADAL" clId="{286A110D-26D7-3C45-ADFC-A79A2070D771}" dt="2024-04-12T12:53:05.455" v="589" actId="20577"/>
        <pc:sldMkLst>
          <pc:docMk/>
          <pc:sldMk cId="941905178" sldId="977"/>
        </pc:sldMkLst>
        <pc:spChg chg="mod">
          <ac:chgData name="Marco Autili" userId="3d89b20f-5ffb-4c77-9cfa-572ff4be301d" providerId="ADAL" clId="{286A110D-26D7-3C45-ADFC-A79A2070D771}" dt="2024-04-12T12:51:33.767" v="587" actId="20577"/>
          <ac:spMkLst>
            <pc:docMk/>
            <pc:sldMk cId="941905178" sldId="977"/>
            <ac:spMk id="2" creationId="{00000000-0000-0000-0000-000000000000}"/>
          </ac:spMkLst>
        </pc:spChg>
      </pc:sldChg>
      <pc:sldChg chg="modSp mod">
        <pc:chgData name="Marco Autili" userId="3d89b20f-5ffb-4c77-9cfa-572ff4be301d" providerId="ADAL" clId="{286A110D-26D7-3C45-ADFC-A79A2070D771}" dt="2024-04-10T14:25:55.056" v="20" actId="20577"/>
        <pc:sldMkLst>
          <pc:docMk/>
          <pc:sldMk cId="3618206908" sldId="985"/>
        </pc:sldMkLst>
        <pc:spChg chg="mod">
          <ac:chgData name="Marco Autili" userId="3d89b20f-5ffb-4c77-9cfa-572ff4be301d" providerId="ADAL" clId="{286A110D-26D7-3C45-ADFC-A79A2070D771}" dt="2024-04-10T14:25:55.056" v="20" actId="20577"/>
          <ac:spMkLst>
            <pc:docMk/>
            <pc:sldMk cId="3618206908" sldId="985"/>
            <ac:spMk id="3" creationId="{93C4BF90-D9D8-CA2E-0C0D-8940823D01F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7B38AC-E450-5B48-BDB6-2D3873A76C93}" type="datetimeFigureOut">
              <a:rPr lang="en-US" smtClean="0"/>
              <a:t>5/19/2025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8A18E9-057A-434E-B76B-097F49A29296}" type="slidenum">
              <a:rPr lang="en-US" smtClean="0"/>
              <a:t>‹N›</a:t>
            </a:fld>
            <a:endParaRPr lang="en-US"/>
          </a:p>
        </p:txBody>
      </p:sp>
    </p:spTree>
    <p:extLst>
      <p:ext uri="{BB962C8B-B14F-4D97-AF65-F5344CB8AC3E}">
        <p14:creationId xmlns:p14="http://schemas.microsoft.com/office/powerpoint/2010/main" val="1615173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8A18E9-057A-434E-B76B-097F49A29296}" type="slidenum">
              <a:rPr lang="en-US" smtClean="0"/>
              <a:t>1</a:t>
            </a:fld>
            <a:endParaRPr lang="en-US"/>
          </a:p>
        </p:txBody>
      </p:sp>
    </p:spTree>
    <p:extLst>
      <p:ext uri="{BB962C8B-B14F-4D97-AF65-F5344CB8AC3E}">
        <p14:creationId xmlns:p14="http://schemas.microsoft.com/office/powerpoint/2010/main" val="1964638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10</a:t>
            </a:fld>
            <a:endParaRPr lang="en-US"/>
          </a:p>
        </p:txBody>
      </p:sp>
    </p:spTree>
    <p:extLst>
      <p:ext uri="{BB962C8B-B14F-4D97-AF65-F5344CB8AC3E}">
        <p14:creationId xmlns:p14="http://schemas.microsoft.com/office/powerpoint/2010/main" val="4000273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11</a:t>
            </a:fld>
            <a:endParaRPr lang="en-US"/>
          </a:p>
        </p:txBody>
      </p:sp>
    </p:spTree>
    <p:extLst>
      <p:ext uri="{BB962C8B-B14F-4D97-AF65-F5344CB8AC3E}">
        <p14:creationId xmlns:p14="http://schemas.microsoft.com/office/powerpoint/2010/main" val="3375676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8A18E9-057A-434E-B76B-097F49A29296}" type="slidenum">
              <a:rPr lang="en-US" smtClean="0"/>
              <a:t>12</a:t>
            </a:fld>
            <a:endParaRPr lang="en-US"/>
          </a:p>
        </p:txBody>
      </p:sp>
    </p:spTree>
    <p:extLst>
      <p:ext uri="{BB962C8B-B14F-4D97-AF65-F5344CB8AC3E}">
        <p14:creationId xmlns:p14="http://schemas.microsoft.com/office/powerpoint/2010/main" val="3339347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noProof="0"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13</a:t>
            </a:fld>
            <a:endParaRPr lang="en-US"/>
          </a:p>
        </p:txBody>
      </p:sp>
    </p:spTree>
    <p:extLst>
      <p:ext uri="{BB962C8B-B14F-4D97-AF65-F5344CB8AC3E}">
        <p14:creationId xmlns:p14="http://schemas.microsoft.com/office/powerpoint/2010/main" val="3109835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b="1"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14</a:t>
            </a:fld>
            <a:endParaRPr lang="en-US"/>
          </a:p>
        </p:txBody>
      </p:sp>
    </p:spTree>
    <p:extLst>
      <p:ext uri="{BB962C8B-B14F-4D97-AF65-F5344CB8AC3E}">
        <p14:creationId xmlns:p14="http://schemas.microsoft.com/office/powerpoint/2010/main" val="2390818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15</a:t>
            </a:fld>
            <a:endParaRPr lang="en-US"/>
          </a:p>
        </p:txBody>
      </p:sp>
    </p:spTree>
    <p:extLst>
      <p:ext uri="{BB962C8B-B14F-4D97-AF65-F5344CB8AC3E}">
        <p14:creationId xmlns:p14="http://schemas.microsoft.com/office/powerpoint/2010/main" val="3460415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16</a:t>
            </a:fld>
            <a:endParaRPr lang="en-US"/>
          </a:p>
        </p:txBody>
      </p:sp>
    </p:spTree>
    <p:extLst>
      <p:ext uri="{BB962C8B-B14F-4D97-AF65-F5344CB8AC3E}">
        <p14:creationId xmlns:p14="http://schemas.microsoft.com/office/powerpoint/2010/main" val="3869786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17</a:t>
            </a:fld>
            <a:endParaRPr lang="en-US"/>
          </a:p>
        </p:txBody>
      </p:sp>
    </p:spTree>
    <p:extLst>
      <p:ext uri="{BB962C8B-B14F-4D97-AF65-F5344CB8AC3E}">
        <p14:creationId xmlns:p14="http://schemas.microsoft.com/office/powerpoint/2010/main" val="2839730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18</a:t>
            </a:fld>
            <a:endParaRPr lang="en-US"/>
          </a:p>
        </p:txBody>
      </p:sp>
    </p:spTree>
    <p:extLst>
      <p:ext uri="{BB962C8B-B14F-4D97-AF65-F5344CB8AC3E}">
        <p14:creationId xmlns:p14="http://schemas.microsoft.com/office/powerpoint/2010/main" val="2921886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19</a:t>
            </a:fld>
            <a:endParaRPr lang="en-US"/>
          </a:p>
        </p:txBody>
      </p:sp>
    </p:spTree>
    <p:extLst>
      <p:ext uri="{BB962C8B-B14F-4D97-AF65-F5344CB8AC3E}">
        <p14:creationId xmlns:p14="http://schemas.microsoft.com/office/powerpoint/2010/main" val="591373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998A18E9-057A-434E-B76B-097F49A29296}" type="slidenum">
              <a:rPr lang="en-US" smtClean="0"/>
              <a:t>2</a:t>
            </a:fld>
            <a:endParaRPr lang="en-US"/>
          </a:p>
        </p:txBody>
      </p:sp>
    </p:spTree>
    <p:extLst>
      <p:ext uri="{BB962C8B-B14F-4D97-AF65-F5344CB8AC3E}">
        <p14:creationId xmlns:p14="http://schemas.microsoft.com/office/powerpoint/2010/main" val="2105385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noProof="0"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20</a:t>
            </a:fld>
            <a:endParaRPr lang="en-US"/>
          </a:p>
        </p:txBody>
      </p:sp>
    </p:spTree>
    <p:extLst>
      <p:ext uri="{BB962C8B-B14F-4D97-AF65-F5344CB8AC3E}">
        <p14:creationId xmlns:p14="http://schemas.microsoft.com/office/powerpoint/2010/main" val="2622852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21</a:t>
            </a:fld>
            <a:endParaRPr lang="en-US"/>
          </a:p>
        </p:txBody>
      </p:sp>
    </p:spTree>
    <p:extLst>
      <p:ext uri="{BB962C8B-B14F-4D97-AF65-F5344CB8AC3E}">
        <p14:creationId xmlns:p14="http://schemas.microsoft.com/office/powerpoint/2010/main" val="1374531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22</a:t>
            </a:fld>
            <a:endParaRPr lang="en-US"/>
          </a:p>
        </p:txBody>
      </p:sp>
    </p:spTree>
    <p:extLst>
      <p:ext uri="{BB962C8B-B14F-4D97-AF65-F5344CB8AC3E}">
        <p14:creationId xmlns:p14="http://schemas.microsoft.com/office/powerpoint/2010/main" val="965607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23</a:t>
            </a:fld>
            <a:endParaRPr lang="en-US"/>
          </a:p>
        </p:txBody>
      </p:sp>
    </p:spTree>
    <p:extLst>
      <p:ext uri="{BB962C8B-B14F-4D97-AF65-F5344CB8AC3E}">
        <p14:creationId xmlns:p14="http://schemas.microsoft.com/office/powerpoint/2010/main" val="2244751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noProof="0"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24</a:t>
            </a:fld>
            <a:endParaRPr lang="en-US"/>
          </a:p>
        </p:txBody>
      </p:sp>
    </p:spTree>
    <p:extLst>
      <p:ext uri="{BB962C8B-B14F-4D97-AF65-F5344CB8AC3E}">
        <p14:creationId xmlns:p14="http://schemas.microsoft.com/office/powerpoint/2010/main" val="128895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25</a:t>
            </a:fld>
            <a:endParaRPr lang="en-US"/>
          </a:p>
        </p:txBody>
      </p:sp>
    </p:spTree>
    <p:extLst>
      <p:ext uri="{BB962C8B-B14F-4D97-AF65-F5344CB8AC3E}">
        <p14:creationId xmlns:p14="http://schemas.microsoft.com/office/powerpoint/2010/main" val="2201901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26</a:t>
            </a:fld>
            <a:endParaRPr lang="en-US"/>
          </a:p>
        </p:txBody>
      </p:sp>
    </p:spTree>
    <p:extLst>
      <p:ext uri="{BB962C8B-B14F-4D97-AF65-F5344CB8AC3E}">
        <p14:creationId xmlns:p14="http://schemas.microsoft.com/office/powerpoint/2010/main" val="3339854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27</a:t>
            </a:fld>
            <a:endParaRPr lang="en-US"/>
          </a:p>
        </p:txBody>
      </p:sp>
    </p:spTree>
    <p:extLst>
      <p:ext uri="{BB962C8B-B14F-4D97-AF65-F5344CB8AC3E}">
        <p14:creationId xmlns:p14="http://schemas.microsoft.com/office/powerpoint/2010/main" val="2562811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b="0" noProof="0"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28</a:t>
            </a:fld>
            <a:endParaRPr lang="en-US"/>
          </a:p>
        </p:txBody>
      </p:sp>
    </p:spTree>
    <p:extLst>
      <p:ext uri="{BB962C8B-B14F-4D97-AF65-F5344CB8AC3E}">
        <p14:creationId xmlns:p14="http://schemas.microsoft.com/office/powerpoint/2010/main" val="18949064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29</a:t>
            </a:fld>
            <a:endParaRPr lang="en-US"/>
          </a:p>
        </p:txBody>
      </p:sp>
    </p:spTree>
    <p:extLst>
      <p:ext uri="{BB962C8B-B14F-4D97-AF65-F5344CB8AC3E}">
        <p14:creationId xmlns:p14="http://schemas.microsoft.com/office/powerpoint/2010/main" val="2806563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4A9B1-1375-FF5A-EE0A-6CEECC0F28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6BD7D0-205E-55DF-6326-4B33AE6497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457E8D-8B34-7ADE-567C-3838F4CF0923}"/>
              </a:ext>
            </a:extLst>
          </p:cNvPr>
          <p:cNvSpPr>
            <a:spLocks noGrp="1"/>
          </p:cNvSpPr>
          <p:nvPr>
            <p:ph type="body" idx="1"/>
          </p:nvPr>
        </p:nvSpPr>
        <p:spPr/>
        <p:txBody>
          <a:bodyPr/>
          <a:lstStyle/>
          <a:p>
            <a:endParaRPr lang="en-IT"/>
          </a:p>
        </p:txBody>
      </p:sp>
      <p:sp>
        <p:nvSpPr>
          <p:cNvPr id="4" name="Slide Number Placeholder 3">
            <a:extLst>
              <a:ext uri="{FF2B5EF4-FFF2-40B4-BE49-F238E27FC236}">
                <a16:creationId xmlns:a16="http://schemas.microsoft.com/office/drawing/2014/main" id="{F6DA2F70-ADB6-F7F0-D02F-8D2368417107}"/>
              </a:ext>
            </a:extLst>
          </p:cNvPr>
          <p:cNvSpPr>
            <a:spLocks noGrp="1"/>
          </p:cNvSpPr>
          <p:nvPr>
            <p:ph type="sldNum" sz="quarter" idx="5"/>
          </p:nvPr>
        </p:nvSpPr>
        <p:spPr/>
        <p:txBody>
          <a:bodyPr/>
          <a:lstStyle/>
          <a:p>
            <a:fld id="{998A18E9-057A-434E-B76B-097F49A29296}" type="slidenum">
              <a:rPr lang="en-US" smtClean="0"/>
              <a:t>3</a:t>
            </a:fld>
            <a:endParaRPr lang="en-US"/>
          </a:p>
        </p:txBody>
      </p:sp>
    </p:spTree>
    <p:extLst>
      <p:ext uri="{BB962C8B-B14F-4D97-AF65-F5344CB8AC3E}">
        <p14:creationId xmlns:p14="http://schemas.microsoft.com/office/powerpoint/2010/main" val="11242232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30</a:t>
            </a:fld>
            <a:endParaRPr lang="en-US"/>
          </a:p>
        </p:txBody>
      </p:sp>
    </p:spTree>
    <p:extLst>
      <p:ext uri="{BB962C8B-B14F-4D97-AF65-F5344CB8AC3E}">
        <p14:creationId xmlns:p14="http://schemas.microsoft.com/office/powerpoint/2010/main" val="19413199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31</a:t>
            </a:fld>
            <a:endParaRPr lang="en-US"/>
          </a:p>
        </p:txBody>
      </p:sp>
    </p:spTree>
    <p:extLst>
      <p:ext uri="{BB962C8B-B14F-4D97-AF65-F5344CB8AC3E}">
        <p14:creationId xmlns:p14="http://schemas.microsoft.com/office/powerpoint/2010/main" val="3137006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8A18E9-057A-434E-B76B-097F49A29296}" type="slidenum">
              <a:rPr lang="en-US" smtClean="0"/>
              <a:t>32</a:t>
            </a:fld>
            <a:endParaRPr lang="en-US"/>
          </a:p>
        </p:txBody>
      </p:sp>
    </p:spTree>
    <p:extLst>
      <p:ext uri="{BB962C8B-B14F-4D97-AF65-F5344CB8AC3E}">
        <p14:creationId xmlns:p14="http://schemas.microsoft.com/office/powerpoint/2010/main" val="1002185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33</a:t>
            </a:fld>
            <a:endParaRPr lang="en-US"/>
          </a:p>
        </p:txBody>
      </p:sp>
    </p:spTree>
    <p:extLst>
      <p:ext uri="{BB962C8B-B14F-4D97-AF65-F5344CB8AC3E}">
        <p14:creationId xmlns:p14="http://schemas.microsoft.com/office/powerpoint/2010/main" val="1071311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34</a:t>
            </a:fld>
            <a:endParaRPr lang="en-US"/>
          </a:p>
        </p:txBody>
      </p:sp>
    </p:spTree>
    <p:extLst>
      <p:ext uri="{BB962C8B-B14F-4D97-AF65-F5344CB8AC3E}">
        <p14:creationId xmlns:p14="http://schemas.microsoft.com/office/powerpoint/2010/main" val="13498307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8A18E9-057A-434E-B76B-097F49A29296}" type="slidenum">
              <a:rPr lang="en-US" smtClean="0"/>
              <a:t>35</a:t>
            </a:fld>
            <a:endParaRPr lang="en-US"/>
          </a:p>
        </p:txBody>
      </p:sp>
    </p:spTree>
    <p:extLst>
      <p:ext uri="{BB962C8B-B14F-4D97-AF65-F5344CB8AC3E}">
        <p14:creationId xmlns:p14="http://schemas.microsoft.com/office/powerpoint/2010/main" val="28676601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36</a:t>
            </a:fld>
            <a:endParaRPr lang="en-US"/>
          </a:p>
        </p:txBody>
      </p:sp>
    </p:spTree>
    <p:extLst>
      <p:ext uri="{BB962C8B-B14F-4D97-AF65-F5344CB8AC3E}">
        <p14:creationId xmlns:p14="http://schemas.microsoft.com/office/powerpoint/2010/main" val="24482422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37</a:t>
            </a:fld>
            <a:endParaRPr lang="en-US"/>
          </a:p>
        </p:txBody>
      </p:sp>
    </p:spTree>
    <p:extLst>
      <p:ext uri="{BB962C8B-B14F-4D97-AF65-F5344CB8AC3E}">
        <p14:creationId xmlns:p14="http://schemas.microsoft.com/office/powerpoint/2010/main" val="3629270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38</a:t>
            </a:fld>
            <a:endParaRPr lang="en-US"/>
          </a:p>
        </p:txBody>
      </p:sp>
    </p:spTree>
    <p:extLst>
      <p:ext uri="{BB962C8B-B14F-4D97-AF65-F5344CB8AC3E}">
        <p14:creationId xmlns:p14="http://schemas.microsoft.com/office/powerpoint/2010/main" val="293916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39</a:t>
            </a:fld>
            <a:endParaRPr lang="en-US"/>
          </a:p>
        </p:txBody>
      </p:sp>
    </p:spTree>
    <p:extLst>
      <p:ext uri="{BB962C8B-B14F-4D97-AF65-F5344CB8AC3E}">
        <p14:creationId xmlns:p14="http://schemas.microsoft.com/office/powerpoint/2010/main" val="4009752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8A18E9-057A-434E-B76B-097F49A29296}" type="slidenum">
              <a:rPr lang="en-US" smtClean="0"/>
              <a:t>4</a:t>
            </a:fld>
            <a:endParaRPr lang="en-US"/>
          </a:p>
        </p:txBody>
      </p:sp>
    </p:spTree>
    <p:extLst>
      <p:ext uri="{BB962C8B-B14F-4D97-AF65-F5344CB8AC3E}">
        <p14:creationId xmlns:p14="http://schemas.microsoft.com/office/powerpoint/2010/main" val="14704403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40</a:t>
            </a:fld>
            <a:endParaRPr lang="en-US"/>
          </a:p>
        </p:txBody>
      </p:sp>
    </p:spTree>
    <p:extLst>
      <p:ext uri="{BB962C8B-B14F-4D97-AF65-F5344CB8AC3E}">
        <p14:creationId xmlns:p14="http://schemas.microsoft.com/office/powerpoint/2010/main" val="35685570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41</a:t>
            </a:fld>
            <a:endParaRPr lang="en-US"/>
          </a:p>
        </p:txBody>
      </p:sp>
    </p:spTree>
    <p:extLst>
      <p:ext uri="{BB962C8B-B14F-4D97-AF65-F5344CB8AC3E}">
        <p14:creationId xmlns:p14="http://schemas.microsoft.com/office/powerpoint/2010/main" val="30835281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42</a:t>
            </a:fld>
            <a:endParaRPr lang="en-US"/>
          </a:p>
        </p:txBody>
      </p:sp>
    </p:spTree>
    <p:extLst>
      <p:ext uri="{BB962C8B-B14F-4D97-AF65-F5344CB8AC3E}">
        <p14:creationId xmlns:p14="http://schemas.microsoft.com/office/powerpoint/2010/main" val="14599515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43</a:t>
            </a:fld>
            <a:endParaRPr lang="en-US"/>
          </a:p>
        </p:txBody>
      </p:sp>
    </p:spTree>
    <p:extLst>
      <p:ext uri="{BB962C8B-B14F-4D97-AF65-F5344CB8AC3E}">
        <p14:creationId xmlns:p14="http://schemas.microsoft.com/office/powerpoint/2010/main" val="42326775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44</a:t>
            </a:fld>
            <a:endParaRPr lang="en-US"/>
          </a:p>
        </p:txBody>
      </p:sp>
    </p:spTree>
    <p:extLst>
      <p:ext uri="{BB962C8B-B14F-4D97-AF65-F5344CB8AC3E}">
        <p14:creationId xmlns:p14="http://schemas.microsoft.com/office/powerpoint/2010/main" val="32344547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45</a:t>
            </a:fld>
            <a:endParaRPr lang="en-US"/>
          </a:p>
        </p:txBody>
      </p:sp>
    </p:spTree>
    <p:extLst>
      <p:ext uri="{BB962C8B-B14F-4D97-AF65-F5344CB8AC3E}">
        <p14:creationId xmlns:p14="http://schemas.microsoft.com/office/powerpoint/2010/main" val="19465573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46</a:t>
            </a:fld>
            <a:endParaRPr lang="en-US"/>
          </a:p>
        </p:txBody>
      </p:sp>
    </p:spTree>
    <p:extLst>
      <p:ext uri="{BB962C8B-B14F-4D97-AF65-F5344CB8AC3E}">
        <p14:creationId xmlns:p14="http://schemas.microsoft.com/office/powerpoint/2010/main" val="20362153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47</a:t>
            </a:fld>
            <a:endParaRPr lang="en-US"/>
          </a:p>
        </p:txBody>
      </p:sp>
    </p:spTree>
    <p:extLst>
      <p:ext uri="{BB962C8B-B14F-4D97-AF65-F5344CB8AC3E}">
        <p14:creationId xmlns:p14="http://schemas.microsoft.com/office/powerpoint/2010/main" val="36167111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48</a:t>
            </a:fld>
            <a:endParaRPr lang="en-US"/>
          </a:p>
        </p:txBody>
      </p:sp>
    </p:spTree>
    <p:extLst>
      <p:ext uri="{BB962C8B-B14F-4D97-AF65-F5344CB8AC3E}">
        <p14:creationId xmlns:p14="http://schemas.microsoft.com/office/powerpoint/2010/main" val="37405436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49</a:t>
            </a:fld>
            <a:endParaRPr lang="en-US"/>
          </a:p>
        </p:txBody>
      </p:sp>
    </p:spTree>
    <p:extLst>
      <p:ext uri="{BB962C8B-B14F-4D97-AF65-F5344CB8AC3E}">
        <p14:creationId xmlns:p14="http://schemas.microsoft.com/office/powerpoint/2010/main" val="2956202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sz="1200"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5</a:t>
            </a:fld>
            <a:endParaRPr lang="en-US"/>
          </a:p>
        </p:txBody>
      </p:sp>
    </p:spTree>
    <p:extLst>
      <p:ext uri="{BB962C8B-B14F-4D97-AF65-F5344CB8AC3E}">
        <p14:creationId xmlns:p14="http://schemas.microsoft.com/office/powerpoint/2010/main" val="2167907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50</a:t>
            </a:fld>
            <a:endParaRPr lang="en-US"/>
          </a:p>
        </p:txBody>
      </p:sp>
    </p:spTree>
    <p:extLst>
      <p:ext uri="{BB962C8B-B14F-4D97-AF65-F5344CB8AC3E}">
        <p14:creationId xmlns:p14="http://schemas.microsoft.com/office/powerpoint/2010/main" val="13055190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51</a:t>
            </a:fld>
            <a:endParaRPr lang="en-US"/>
          </a:p>
        </p:txBody>
      </p:sp>
    </p:spTree>
    <p:extLst>
      <p:ext uri="{BB962C8B-B14F-4D97-AF65-F5344CB8AC3E}">
        <p14:creationId xmlns:p14="http://schemas.microsoft.com/office/powerpoint/2010/main" val="31837330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52</a:t>
            </a:fld>
            <a:endParaRPr lang="en-US"/>
          </a:p>
        </p:txBody>
      </p:sp>
    </p:spTree>
    <p:extLst>
      <p:ext uri="{BB962C8B-B14F-4D97-AF65-F5344CB8AC3E}">
        <p14:creationId xmlns:p14="http://schemas.microsoft.com/office/powerpoint/2010/main" val="14182504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53</a:t>
            </a:fld>
            <a:endParaRPr lang="en-US"/>
          </a:p>
        </p:txBody>
      </p:sp>
    </p:spTree>
    <p:extLst>
      <p:ext uri="{BB962C8B-B14F-4D97-AF65-F5344CB8AC3E}">
        <p14:creationId xmlns:p14="http://schemas.microsoft.com/office/powerpoint/2010/main" val="20717985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8A18E9-057A-434E-B76B-097F49A29296}" type="slidenum">
              <a:rPr lang="en-US" smtClean="0"/>
              <a:t>54</a:t>
            </a:fld>
            <a:endParaRPr lang="en-US"/>
          </a:p>
        </p:txBody>
      </p:sp>
    </p:spTree>
    <p:extLst>
      <p:ext uri="{BB962C8B-B14F-4D97-AF65-F5344CB8AC3E}">
        <p14:creationId xmlns:p14="http://schemas.microsoft.com/office/powerpoint/2010/main" val="27186600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55</a:t>
            </a:fld>
            <a:endParaRPr lang="en-US"/>
          </a:p>
        </p:txBody>
      </p:sp>
    </p:spTree>
    <p:extLst>
      <p:ext uri="{BB962C8B-B14F-4D97-AF65-F5344CB8AC3E}">
        <p14:creationId xmlns:p14="http://schemas.microsoft.com/office/powerpoint/2010/main" val="13348623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56</a:t>
            </a:fld>
            <a:endParaRPr lang="en-US"/>
          </a:p>
        </p:txBody>
      </p:sp>
    </p:spTree>
    <p:extLst>
      <p:ext uri="{BB962C8B-B14F-4D97-AF65-F5344CB8AC3E}">
        <p14:creationId xmlns:p14="http://schemas.microsoft.com/office/powerpoint/2010/main" val="4569539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8A18E9-057A-434E-B76B-097F49A29296}" type="slidenum">
              <a:rPr lang="en-US" smtClean="0"/>
              <a:t>57</a:t>
            </a:fld>
            <a:endParaRPr lang="en-US"/>
          </a:p>
        </p:txBody>
      </p:sp>
    </p:spTree>
    <p:extLst>
      <p:ext uri="{BB962C8B-B14F-4D97-AF65-F5344CB8AC3E}">
        <p14:creationId xmlns:p14="http://schemas.microsoft.com/office/powerpoint/2010/main" val="11875288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kern="1200" dirty="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998A18E9-057A-434E-B76B-097F49A29296}" type="slidenum">
              <a:rPr lang="en-US" smtClean="0"/>
              <a:t>58</a:t>
            </a:fld>
            <a:endParaRPr lang="en-US"/>
          </a:p>
        </p:txBody>
      </p:sp>
    </p:spTree>
    <p:extLst>
      <p:ext uri="{BB962C8B-B14F-4D97-AF65-F5344CB8AC3E}">
        <p14:creationId xmlns:p14="http://schemas.microsoft.com/office/powerpoint/2010/main" val="3375983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noProof="0"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6</a:t>
            </a:fld>
            <a:endParaRPr lang="en-US"/>
          </a:p>
        </p:txBody>
      </p:sp>
    </p:spTree>
    <p:extLst>
      <p:ext uri="{BB962C8B-B14F-4D97-AF65-F5344CB8AC3E}">
        <p14:creationId xmlns:p14="http://schemas.microsoft.com/office/powerpoint/2010/main" val="1386745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7</a:t>
            </a:fld>
            <a:endParaRPr lang="en-US"/>
          </a:p>
        </p:txBody>
      </p:sp>
    </p:spTree>
    <p:extLst>
      <p:ext uri="{BB962C8B-B14F-4D97-AF65-F5344CB8AC3E}">
        <p14:creationId xmlns:p14="http://schemas.microsoft.com/office/powerpoint/2010/main" val="3263174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noProof="0"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8</a:t>
            </a:fld>
            <a:endParaRPr lang="en-US"/>
          </a:p>
        </p:txBody>
      </p:sp>
    </p:spTree>
    <p:extLst>
      <p:ext uri="{BB962C8B-B14F-4D97-AF65-F5344CB8AC3E}">
        <p14:creationId xmlns:p14="http://schemas.microsoft.com/office/powerpoint/2010/main" val="1229662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8A18E9-057A-434E-B76B-097F49A29296}" type="slidenum">
              <a:rPr lang="en-US" smtClean="0"/>
              <a:t>9</a:t>
            </a:fld>
            <a:endParaRPr lang="en-US"/>
          </a:p>
        </p:txBody>
      </p:sp>
    </p:spTree>
    <p:extLst>
      <p:ext uri="{BB962C8B-B14F-4D97-AF65-F5344CB8AC3E}">
        <p14:creationId xmlns:p14="http://schemas.microsoft.com/office/powerpoint/2010/main" val="2995577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8132C60C-7F35-EA42-9B10-7677C27934C2}" type="datetime1">
              <a:rPr lang="it-IT" smtClean="0"/>
              <a:t>19/05/2025</a:t>
            </a:fld>
            <a:endParaRPr lang="en-US"/>
          </a:p>
        </p:txBody>
      </p:sp>
      <p:sp>
        <p:nvSpPr>
          <p:cNvPr id="5" name="Footer Placeholder 4"/>
          <p:cNvSpPr>
            <a:spLocks noGrp="1"/>
          </p:cNvSpPr>
          <p:nvPr>
            <p:ph type="ftr" sz="quarter" idx="11"/>
          </p:nvPr>
        </p:nvSpPr>
        <p:spPr/>
        <p:txBody>
          <a:bodyPr/>
          <a:lstStyle/>
          <a:p>
            <a:r>
              <a:rPr lang="it-IT"/>
              <a:t>Marco Autili, University of L’Aquila</a:t>
            </a:r>
            <a:endParaRPr lang="en-US"/>
          </a:p>
        </p:txBody>
      </p:sp>
      <p:sp>
        <p:nvSpPr>
          <p:cNvPr id="6" name="Slide Number Placeholder 5"/>
          <p:cNvSpPr>
            <a:spLocks noGrp="1"/>
          </p:cNvSpPr>
          <p:nvPr>
            <p:ph type="sldNum" sz="quarter" idx="12"/>
          </p:nvPr>
        </p:nvSpPr>
        <p:spPr/>
        <p:txBody>
          <a:bodyPr/>
          <a:lstStyle/>
          <a:p>
            <a:fld id="{5ABFFAD9-C28C-F046-BDF1-9CFBDED723D7}" type="slidenum">
              <a:rPr lang="en-US" smtClean="0"/>
              <a:t>‹N›</a:t>
            </a:fld>
            <a:endParaRPr lang="en-US"/>
          </a:p>
        </p:txBody>
      </p:sp>
    </p:spTree>
    <p:extLst>
      <p:ext uri="{BB962C8B-B14F-4D97-AF65-F5344CB8AC3E}">
        <p14:creationId xmlns:p14="http://schemas.microsoft.com/office/powerpoint/2010/main" val="1206502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36763C-065D-5D40-A105-B3135B46F7DA}" type="datetime1">
              <a:rPr lang="it-IT" smtClean="0"/>
              <a:t>19/05/2025</a:t>
            </a:fld>
            <a:endParaRPr lang="en-US"/>
          </a:p>
        </p:txBody>
      </p:sp>
      <p:sp>
        <p:nvSpPr>
          <p:cNvPr id="5" name="Footer Placeholder 4"/>
          <p:cNvSpPr>
            <a:spLocks noGrp="1"/>
          </p:cNvSpPr>
          <p:nvPr>
            <p:ph type="ftr" sz="quarter" idx="11"/>
          </p:nvPr>
        </p:nvSpPr>
        <p:spPr/>
        <p:txBody>
          <a:bodyPr/>
          <a:lstStyle/>
          <a:p>
            <a:r>
              <a:rPr lang="it-IT"/>
              <a:t>Marco Autili, University of L’Aquila</a:t>
            </a:r>
            <a:endParaRPr lang="en-US"/>
          </a:p>
        </p:txBody>
      </p:sp>
      <p:sp>
        <p:nvSpPr>
          <p:cNvPr id="6" name="Slide Number Placeholder 5"/>
          <p:cNvSpPr>
            <a:spLocks noGrp="1"/>
          </p:cNvSpPr>
          <p:nvPr>
            <p:ph type="sldNum" sz="quarter" idx="12"/>
          </p:nvPr>
        </p:nvSpPr>
        <p:spPr/>
        <p:txBody>
          <a:bodyPr/>
          <a:lstStyle/>
          <a:p>
            <a:fld id="{5ABFFAD9-C28C-F046-BDF1-9CFBDED723D7}" type="slidenum">
              <a:rPr lang="en-US" smtClean="0"/>
              <a:t>‹N›</a:t>
            </a:fld>
            <a:endParaRPr lang="en-US"/>
          </a:p>
        </p:txBody>
      </p:sp>
      <p:cxnSp>
        <p:nvCxnSpPr>
          <p:cNvPr id="7" name="Straight Connector 6"/>
          <p:cNvCxnSpPr/>
          <p:nvPr userDrawn="1"/>
        </p:nvCxnSpPr>
        <p:spPr>
          <a:xfrm>
            <a:off x="167640" y="867132"/>
            <a:ext cx="8856000"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9294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6C2DD6-7445-BA42-A13C-313328ED8814}" type="datetime1">
              <a:rPr lang="it-IT" smtClean="0"/>
              <a:t>19/05/2025</a:t>
            </a:fld>
            <a:endParaRPr lang="en-US"/>
          </a:p>
        </p:txBody>
      </p:sp>
      <p:sp>
        <p:nvSpPr>
          <p:cNvPr id="5" name="Footer Placeholder 4"/>
          <p:cNvSpPr>
            <a:spLocks noGrp="1"/>
          </p:cNvSpPr>
          <p:nvPr>
            <p:ph type="ftr" sz="quarter" idx="11"/>
          </p:nvPr>
        </p:nvSpPr>
        <p:spPr/>
        <p:txBody>
          <a:bodyPr/>
          <a:lstStyle/>
          <a:p>
            <a:r>
              <a:rPr lang="it-IT"/>
              <a:t>Marco Autili, University of L’Aquila</a:t>
            </a:r>
            <a:endParaRPr lang="en-US"/>
          </a:p>
        </p:txBody>
      </p:sp>
      <p:sp>
        <p:nvSpPr>
          <p:cNvPr id="6" name="Slide Number Placeholder 5"/>
          <p:cNvSpPr>
            <a:spLocks noGrp="1"/>
          </p:cNvSpPr>
          <p:nvPr>
            <p:ph type="sldNum" sz="quarter" idx="12"/>
          </p:nvPr>
        </p:nvSpPr>
        <p:spPr/>
        <p:txBody>
          <a:bodyPr/>
          <a:lstStyle/>
          <a:p>
            <a:fld id="{5ABFFAD9-C28C-F046-BDF1-9CFBDED723D7}" type="slidenum">
              <a:rPr lang="en-US" smtClean="0"/>
              <a:t>‹N›</a:t>
            </a:fld>
            <a:endParaRPr lang="en-US"/>
          </a:p>
        </p:txBody>
      </p:sp>
    </p:spTree>
    <p:extLst>
      <p:ext uri="{BB962C8B-B14F-4D97-AF65-F5344CB8AC3E}">
        <p14:creationId xmlns:p14="http://schemas.microsoft.com/office/powerpoint/2010/main" val="312767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Click to edit Master title style</a:t>
            </a:r>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Date Placeholder 3"/>
          <p:cNvSpPr>
            <a:spLocks noGrp="1"/>
          </p:cNvSpPr>
          <p:nvPr>
            <p:ph type="dt" sz="half" idx="2"/>
          </p:nvPr>
        </p:nvSpPr>
        <p:spPr>
          <a:xfrm>
            <a:off x="167640" y="6486526"/>
            <a:ext cx="20574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fld id="{B85D613D-853C-574E-B138-40CF81AF1900}" type="datetime1">
              <a:rPr lang="it-IT" noProof="0" smtClean="0"/>
              <a:t>19/05/2025</a:t>
            </a:fld>
            <a:endParaRPr lang="en-US" noProof="0" dirty="0"/>
          </a:p>
        </p:txBody>
      </p:sp>
      <p:sp>
        <p:nvSpPr>
          <p:cNvPr id="10" name="Footer Placeholder 4"/>
          <p:cNvSpPr>
            <a:spLocks noGrp="1"/>
          </p:cNvSpPr>
          <p:nvPr>
            <p:ph type="ftr" sz="quarter" idx="3"/>
          </p:nvPr>
        </p:nvSpPr>
        <p:spPr>
          <a:xfrm>
            <a:off x="2556301" y="6480177"/>
            <a:ext cx="4107599" cy="365125"/>
          </a:xfrm>
          <a:prstGeom prst="rect">
            <a:avLst/>
          </a:prstGeom>
        </p:spPr>
        <p:txBody>
          <a:bodyPr vert="horz" lIns="91440" tIns="45720" rIns="91440" bIns="45720" rtlCol="0" anchor="ctr"/>
          <a:lstStyle>
            <a:lvl1pPr algn="ctr">
              <a:defRPr sz="1200">
                <a:solidFill>
                  <a:schemeClr val="tx1">
                    <a:tint val="75000"/>
                  </a:schemeClr>
                </a:solidFill>
                <a:latin typeface="+mj-lt"/>
              </a:defRPr>
            </a:lvl1pPr>
          </a:lstStyle>
          <a:p>
            <a:r>
              <a:rPr lang="it-IT" noProof="0"/>
              <a:t>Marco Autili, University of L’Aquila</a:t>
            </a:r>
            <a:endParaRPr lang="en-US" noProof="0" dirty="0"/>
          </a:p>
        </p:txBody>
      </p:sp>
      <p:sp>
        <p:nvSpPr>
          <p:cNvPr id="11" name="Slide Number Placeholder 5"/>
          <p:cNvSpPr>
            <a:spLocks noGrp="1"/>
          </p:cNvSpPr>
          <p:nvPr>
            <p:ph type="sldNum" sz="quarter" idx="4"/>
          </p:nvPr>
        </p:nvSpPr>
        <p:spPr>
          <a:xfrm>
            <a:off x="7086600" y="6492875"/>
            <a:ext cx="2057400" cy="365125"/>
          </a:xfrm>
          <a:prstGeom prst="rect">
            <a:avLst/>
          </a:prstGeom>
        </p:spPr>
        <p:txBody>
          <a:bodyPr vert="horz" lIns="91440" tIns="45720" rIns="91440" bIns="45720" rtlCol="0" anchor="ctr"/>
          <a:lstStyle>
            <a:lvl1pPr algn="r">
              <a:defRPr sz="1200">
                <a:solidFill>
                  <a:schemeClr val="tx1">
                    <a:tint val="75000"/>
                  </a:schemeClr>
                </a:solidFill>
                <a:latin typeface="+mj-lt"/>
              </a:defRPr>
            </a:lvl1pPr>
          </a:lstStyle>
          <a:p>
            <a:fld id="{5ABFFAD9-C28C-F046-BDF1-9CFBDED723D7}" type="slidenum">
              <a:rPr lang="en-US" noProof="0" smtClean="0"/>
              <a:pPr/>
              <a:t>‹N›</a:t>
            </a:fld>
            <a:endParaRPr lang="en-US" noProof="0" dirty="0"/>
          </a:p>
        </p:txBody>
      </p:sp>
      <p:cxnSp>
        <p:nvCxnSpPr>
          <p:cNvPr id="12" name="Straight Connector 11"/>
          <p:cNvCxnSpPr/>
          <p:nvPr userDrawn="1"/>
        </p:nvCxnSpPr>
        <p:spPr>
          <a:xfrm>
            <a:off x="167640" y="867132"/>
            <a:ext cx="8856000"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4267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CEB1F7C-DDA9-E54F-9B3A-4B1C329C4BAF}" type="datetime1">
              <a:rPr lang="it-IT" smtClean="0"/>
              <a:t>19/05/2025</a:t>
            </a:fld>
            <a:endParaRPr lang="en-US"/>
          </a:p>
        </p:txBody>
      </p:sp>
      <p:sp>
        <p:nvSpPr>
          <p:cNvPr id="5" name="Footer Placeholder 4"/>
          <p:cNvSpPr>
            <a:spLocks noGrp="1"/>
          </p:cNvSpPr>
          <p:nvPr>
            <p:ph type="ftr" sz="quarter" idx="11"/>
          </p:nvPr>
        </p:nvSpPr>
        <p:spPr/>
        <p:txBody>
          <a:bodyPr/>
          <a:lstStyle/>
          <a:p>
            <a:r>
              <a:rPr lang="it-IT"/>
              <a:t>Marco Autili, University of L’Aquila</a:t>
            </a:r>
            <a:endParaRPr lang="en-US"/>
          </a:p>
        </p:txBody>
      </p:sp>
      <p:sp>
        <p:nvSpPr>
          <p:cNvPr id="6" name="Slide Number Placeholder 5"/>
          <p:cNvSpPr>
            <a:spLocks noGrp="1"/>
          </p:cNvSpPr>
          <p:nvPr>
            <p:ph type="sldNum" sz="quarter" idx="12"/>
          </p:nvPr>
        </p:nvSpPr>
        <p:spPr/>
        <p:txBody>
          <a:bodyPr/>
          <a:lstStyle/>
          <a:p>
            <a:fld id="{5ABFFAD9-C28C-F046-BDF1-9CFBDED723D7}" type="slidenum">
              <a:rPr lang="en-US" smtClean="0"/>
              <a:t>‹N›</a:t>
            </a:fld>
            <a:endParaRPr lang="en-US"/>
          </a:p>
        </p:txBody>
      </p:sp>
    </p:spTree>
    <p:extLst>
      <p:ext uri="{BB962C8B-B14F-4D97-AF65-F5344CB8AC3E}">
        <p14:creationId xmlns:p14="http://schemas.microsoft.com/office/powerpoint/2010/main" val="1548794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40" y="960120"/>
            <a:ext cx="4347210" cy="52168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960120"/>
            <a:ext cx="4392930" cy="52168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B8005D-1931-0443-8081-5075BC08CF6D}" type="datetime1">
              <a:rPr lang="it-IT" smtClean="0"/>
              <a:t>19/05/2025</a:t>
            </a:fld>
            <a:endParaRPr lang="en-US"/>
          </a:p>
        </p:txBody>
      </p:sp>
      <p:sp>
        <p:nvSpPr>
          <p:cNvPr id="6" name="Footer Placeholder 5"/>
          <p:cNvSpPr>
            <a:spLocks noGrp="1"/>
          </p:cNvSpPr>
          <p:nvPr>
            <p:ph type="ftr" sz="quarter" idx="11"/>
          </p:nvPr>
        </p:nvSpPr>
        <p:spPr/>
        <p:txBody>
          <a:bodyPr/>
          <a:lstStyle/>
          <a:p>
            <a:r>
              <a:rPr lang="it-IT"/>
              <a:t>Marco Autili, University of L’Aquila</a:t>
            </a:r>
            <a:endParaRPr lang="en-US"/>
          </a:p>
        </p:txBody>
      </p:sp>
      <p:sp>
        <p:nvSpPr>
          <p:cNvPr id="7" name="Slide Number Placeholder 6"/>
          <p:cNvSpPr>
            <a:spLocks noGrp="1"/>
          </p:cNvSpPr>
          <p:nvPr>
            <p:ph type="sldNum" sz="quarter" idx="12"/>
          </p:nvPr>
        </p:nvSpPr>
        <p:spPr/>
        <p:txBody>
          <a:bodyPr/>
          <a:lstStyle/>
          <a:p>
            <a:fld id="{5ABFFAD9-C28C-F046-BDF1-9CFBDED723D7}" type="slidenum">
              <a:rPr lang="en-US" smtClean="0"/>
              <a:t>‹N›</a:t>
            </a:fld>
            <a:endParaRPr lang="en-US"/>
          </a:p>
        </p:txBody>
      </p:sp>
      <p:cxnSp>
        <p:nvCxnSpPr>
          <p:cNvPr id="8" name="Straight Connector 7"/>
          <p:cNvCxnSpPr/>
          <p:nvPr userDrawn="1"/>
        </p:nvCxnSpPr>
        <p:spPr>
          <a:xfrm>
            <a:off x="167640" y="867132"/>
            <a:ext cx="8856000"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7338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243EA5-B470-1F4F-9EF1-8AC463DAF0C1}" type="datetime1">
              <a:rPr lang="it-IT" smtClean="0"/>
              <a:t>19/05/2025</a:t>
            </a:fld>
            <a:endParaRPr lang="en-US"/>
          </a:p>
        </p:txBody>
      </p:sp>
      <p:sp>
        <p:nvSpPr>
          <p:cNvPr id="8" name="Footer Placeholder 7"/>
          <p:cNvSpPr>
            <a:spLocks noGrp="1"/>
          </p:cNvSpPr>
          <p:nvPr>
            <p:ph type="ftr" sz="quarter" idx="11"/>
          </p:nvPr>
        </p:nvSpPr>
        <p:spPr/>
        <p:txBody>
          <a:bodyPr/>
          <a:lstStyle/>
          <a:p>
            <a:r>
              <a:rPr lang="it-IT"/>
              <a:t>Marco Autili, University of L’Aquila</a:t>
            </a:r>
            <a:endParaRPr lang="en-US"/>
          </a:p>
        </p:txBody>
      </p:sp>
      <p:sp>
        <p:nvSpPr>
          <p:cNvPr id="9" name="Slide Number Placeholder 8"/>
          <p:cNvSpPr>
            <a:spLocks noGrp="1"/>
          </p:cNvSpPr>
          <p:nvPr>
            <p:ph type="sldNum" sz="quarter" idx="12"/>
          </p:nvPr>
        </p:nvSpPr>
        <p:spPr/>
        <p:txBody>
          <a:bodyPr/>
          <a:lstStyle/>
          <a:p>
            <a:fld id="{5ABFFAD9-C28C-F046-BDF1-9CFBDED723D7}" type="slidenum">
              <a:rPr lang="en-US" smtClean="0"/>
              <a:t>‹N›</a:t>
            </a:fld>
            <a:endParaRPr lang="en-US"/>
          </a:p>
        </p:txBody>
      </p:sp>
    </p:spTree>
    <p:extLst>
      <p:ext uri="{BB962C8B-B14F-4D97-AF65-F5344CB8AC3E}">
        <p14:creationId xmlns:p14="http://schemas.microsoft.com/office/powerpoint/2010/main" val="474763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A8D3CB-4027-424C-ACC0-6C36F74374A9}" type="datetime1">
              <a:rPr lang="it-IT" smtClean="0"/>
              <a:t>19/05/2025</a:t>
            </a:fld>
            <a:endParaRPr lang="en-US"/>
          </a:p>
        </p:txBody>
      </p:sp>
      <p:sp>
        <p:nvSpPr>
          <p:cNvPr id="4" name="Footer Placeholder 3"/>
          <p:cNvSpPr>
            <a:spLocks noGrp="1"/>
          </p:cNvSpPr>
          <p:nvPr>
            <p:ph type="ftr" sz="quarter" idx="11"/>
          </p:nvPr>
        </p:nvSpPr>
        <p:spPr/>
        <p:txBody>
          <a:bodyPr/>
          <a:lstStyle/>
          <a:p>
            <a:r>
              <a:rPr lang="it-IT"/>
              <a:t>Marco Autili, University of L’Aquila</a:t>
            </a:r>
            <a:endParaRPr lang="en-US"/>
          </a:p>
        </p:txBody>
      </p:sp>
      <p:sp>
        <p:nvSpPr>
          <p:cNvPr id="5" name="Slide Number Placeholder 4"/>
          <p:cNvSpPr>
            <a:spLocks noGrp="1"/>
          </p:cNvSpPr>
          <p:nvPr>
            <p:ph type="sldNum" sz="quarter" idx="12"/>
          </p:nvPr>
        </p:nvSpPr>
        <p:spPr/>
        <p:txBody>
          <a:bodyPr/>
          <a:lstStyle/>
          <a:p>
            <a:fld id="{5ABFFAD9-C28C-F046-BDF1-9CFBDED723D7}" type="slidenum">
              <a:rPr lang="en-US" smtClean="0"/>
              <a:t>‹N›</a:t>
            </a:fld>
            <a:endParaRPr lang="en-US"/>
          </a:p>
        </p:txBody>
      </p:sp>
      <p:cxnSp>
        <p:nvCxnSpPr>
          <p:cNvPr id="6" name="Straight Connector 5"/>
          <p:cNvCxnSpPr/>
          <p:nvPr userDrawn="1"/>
        </p:nvCxnSpPr>
        <p:spPr>
          <a:xfrm>
            <a:off x="167640" y="911736"/>
            <a:ext cx="8856000"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9891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1A7EE8-F7BF-A245-B9D6-EDB6C5C3015A}" type="datetime1">
              <a:rPr lang="it-IT" smtClean="0"/>
              <a:t>19/05/2025</a:t>
            </a:fld>
            <a:endParaRPr lang="en-US"/>
          </a:p>
        </p:txBody>
      </p:sp>
      <p:sp>
        <p:nvSpPr>
          <p:cNvPr id="3" name="Footer Placeholder 2"/>
          <p:cNvSpPr>
            <a:spLocks noGrp="1"/>
          </p:cNvSpPr>
          <p:nvPr>
            <p:ph type="ftr" sz="quarter" idx="11"/>
          </p:nvPr>
        </p:nvSpPr>
        <p:spPr/>
        <p:txBody>
          <a:bodyPr/>
          <a:lstStyle/>
          <a:p>
            <a:r>
              <a:rPr lang="it-IT"/>
              <a:t>Marco Autili, University of L’Aquila</a:t>
            </a:r>
            <a:endParaRPr lang="en-US"/>
          </a:p>
        </p:txBody>
      </p:sp>
      <p:sp>
        <p:nvSpPr>
          <p:cNvPr id="4" name="Slide Number Placeholder 3"/>
          <p:cNvSpPr>
            <a:spLocks noGrp="1"/>
          </p:cNvSpPr>
          <p:nvPr>
            <p:ph type="sldNum" sz="quarter" idx="12"/>
          </p:nvPr>
        </p:nvSpPr>
        <p:spPr/>
        <p:txBody>
          <a:bodyPr/>
          <a:lstStyle/>
          <a:p>
            <a:fld id="{5ABFFAD9-C28C-F046-BDF1-9CFBDED723D7}" type="slidenum">
              <a:rPr lang="en-US" smtClean="0"/>
              <a:t>‹N›</a:t>
            </a:fld>
            <a:endParaRPr lang="en-US"/>
          </a:p>
        </p:txBody>
      </p:sp>
    </p:spTree>
    <p:extLst>
      <p:ext uri="{BB962C8B-B14F-4D97-AF65-F5344CB8AC3E}">
        <p14:creationId xmlns:p14="http://schemas.microsoft.com/office/powerpoint/2010/main" val="833161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4FE677C-A272-7C43-8D8E-A3084FCBCDD3}" type="datetime1">
              <a:rPr lang="it-IT" smtClean="0"/>
              <a:t>19/05/2025</a:t>
            </a:fld>
            <a:endParaRPr lang="en-US"/>
          </a:p>
        </p:txBody>
      </p:sp>
      <p:sp>
        <p:nvSpPr>
          <p:cNvPr id="6" name="Footer Placeholder 5"/>
          <p:cNvSpPr>
            <a:spLocks noGrp="1"/>
          </p:cNvSpPr>
          <p:nvPr>
            <p:ph type="ftr" sz="quarter" idx="11"/>
          </p:nvPr>
        </p:nvSpPr>
        <p:spPr/>
        <p:txBody>
          <a:bodyPr/>
          <a:lstStyle/>
          <a:p>
            <a:r>
              <a:rPr lang="it-IT"/>
              <a:t>Marco Autili, University of L’Aquila</a:t>
            </a:r>
            <a:endParaRPr lang="en-US"/>
          </a:p>
        </p:txBody>
      </p:sp>
      <p:sp>
        <p:nvSpPr>
          <p:cNvPr id="7" name="Slide Number Placeholder 6"/>
          <p:cNvSpPr>
            <a:spLocks noGrp="1"/>
          </p:cNvSpPr>
          <p:nvPr>
            <p:ph type="sldNum" sz="quarter" idx="12"/>
          </p:nvPr>
        </p:nvSpPr>
        <p:spPr/>
        <p:txBody>
          <a:bodyPr/>
          <a:lstStyle/>
          <a:p>
            <a:fld id="{5ABFFAD9-C28C-F046-BDF1-9CFBDED723D7}" type="slidenum">
              <a:rPr lang="en-US" smtClean="0"/>
              <a:t>‹N›</a:t>
            </a:fld>
            <a:endParaRPr lang="en-US"/>
          </a:p>
        </p:txBody>
      </p:sp>
    </p:spTree>
    <p:extLst>
      <p:ext uri="{BB962C8B-B14F-4D97-AF65-F5344CB8AC3E}">
        <p14:creationId xmlns:p14="http://schemas.microsoft.com/office/powerpoint/2010/main" val="1358960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9D7F0F-C84B-FF46-AFA0-9152449F7364}" type="datetime1">
              <a:rPr lang="it-IT" smtClean="0"/>
              <a:t>19/05/2025</a:t>
            </a:fld>
            <a:endParaRPr lang="en-US"/>
          </a:p>
        </p:txBody>
      </p:sp>
      <p:sp>
        <p:nvSpPr>
          <p:cNvPr id="6" name="Footer Placeholder 5"/>
          <p:cNvSpPr>
            <a:spLocks noGrp="1"/>
          </p:cNvSpPr>
          <p:nvPr>
            <p:ph type="ftr" sz="quarter" idx="11"/>
          </p:nvPr>
        </p:nvSpPr>
        <p:spPr/>
        <p:txBody>
          <a:bodyPr/>
          <a:lstStyle/>
          <a:p>
            <a:r>
              <a:rPr lang="it-IT"/>
              <a:t>Marco Autili, University of L’Aquila</a:t>
            </a:r>
            <a:endParaRPr lang="en-US"/>
          </a:p>
        </p:txBody>
      </p:sp>
      <p:sp>
        <p:nvSpPr>
          <p:cNvPr id="7" name="Slide Number Placeholder 6"/>
          <p:cNvSpPr>
            <a:spLocks noGrp="1"/>
          </p:cNvSpPr>
          <p:nvPr>
            <p:ph type="sldNum" sz="quarter" idx="12"/>
          </p:nvPr>
        </p:nvSpPr>
        <p:spPr/>
        <p:txBody>
          <a:bodyPr/>
          <a:lstStyle/>
          <a:p>
            <a:fld id="{5ABFFAD9-C28C-F046-BDF1-9CFBDED723D7}" type="slidenum">
              <a:rPr lang="en-US" smtClean="0"/>
              <a:t>‹N›</a:t>
            </a:fld>
            <a:endParaRPr lang="en-US"/>
          </a:p>
        </p:txBody>
      </p:sp>
    </p:spTree>
    <p:extLst>
      <p:ext uri="{BB962C8B-B14F-4D97-AF65-F5344CB8AC3E}">
        <p14:creationId xmlns:p14="http://schemas.microsoft.com/office/powerpoint/2010/main" val="1561865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 y="90807"/>
            <a:ext cx="8854440" cy="74739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640" y="990600"/>
            <a:ext cx="8854440" cy="527160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640" y="6486526"/>
            <a:ext cx="20574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fld id="{220A1263-4B85-164F-BE01-C41BA1B6BE3D}" type="datetime1">
              <a:rPr lang="it-IT" smtClean="0"/>
              <a:t>19/05/2025</a:t>
            </a:fld>
            <a:endParaRPr lang="en-US"/>
          </a:p>
        </p:txBody>
      </p:sp>
      <p:sp>
        <p:nvSpPr>
          <p:cNvPr id="5" name="Footer Placeholder 4"/>
          <p:cNvSpPr>
            <a:spLocks noGrp="1"/>
          </p:cNvSpPr>
          <p:nvPr>
            <p:ph type="ftr" sz="quarter" idx="3"/>
          </p:nvPr>
        </p:nvSpPr>
        <p:spPr>
          <a:xfrm>
            <a:off x="2556301" y="6480177"/>
            <a:ext cx="4107599" cy="365125"/>
          </a:xfrm>
          <a:prstGeom prst="rect">
            <a:avLst/>
          </a:prstGeom>
        </p:spPr>
        <p:txBody>
          <a:bodyPr vert="horz" lIns="91440" tIns="45720" rIns="91440" bIns="45720" rtlCol="0" anchor="ctr"/>
          <a:lstStyle>
            <a:lvl1pPr algn="ctr">
              <a:defRPr sz="1200">
                <a:solidFill>
                  <a:schemeClr val="tx1">
                    <a:tint val="75000"/>
                  </a:schemeClr>
                </a:solidFill>
                <a:latin typeface="+mj-lt"/>
              </a:defRPr>
            </a:lvl1pPr>
          </a:lstStyle>
          <a:p>
            <a:r>
              <a:rPr lang="it-IT"/>
              <a:t>Marco Autili, University of L’Aquila</a:t>
            </a:r>
            <a:endParaRPr lang="en-US"/>
          </a:p>
        </p:txBody>
      </p:sp>
      <p:sp>
        <p:nvSpPr>
          <p:cNvPr id="6" name="Slide Number Placeholder 5"/>
          <p:cNvSpPr>
            <a:spLocks noGrp="1"/>
          </p:cNvSpPr>
          <p:nvPr>
            <p:ph type="sldNum" sz="quarter" idx="4"/>
          </p:nvPr>
        </p:nvSpPr>
        <p:spPr>
          <a:xfrm>
            <a:off x="7086600" y="6492875"/>
            <a:ext cx="2057400" cy="365125"/>
          </a:xfrm>
          <a:prstGeom prst="rect">
            <a:avLst/>
          </a:prstGeom>
        </p:spPr>
        <p:txBody>
          <a:bodyPr vert="horz" lIns="91440" tIns="45720" rIns="91440" bIns="45720" rtlCol="0" anchor="ctr"/>
          <a:lstStyle>
            <a:lvl1pPr algn="r">
              <a:defRPr sz="1200">
                <a:solidFill>
                  <a:schemeClr val="tx1">
                    <a:tint val="75000"/>
                  </a:schemeClr>
                </a:solidFill>
                <a:latin typeface="+mj-lt"/>
              </a:defRPr>
            </a:lvl1pPr>
          </a:lstStyle>
          <a:p>
            <a:fld id="{5ABFFAD9-C28C-F046-BDF1-9CFBDED723D7}" type="slidenum">
              <a:rPr lang="en-US" smtClean="0"/>
              <a:pPr/>
              <a:t>‹N›</a:t>
            </a:fld>
            <a:endParaRPr lang="en-US"/>
          </a:p>
        </p:txBody>
      </p:sp>
    </p:spTree>
    <p:extLst>
      <p:ext uri="{BB962C8B-B14F-4D97-AF65-F5344CB8AC3E}">
        <p14:creationId xmlns:p14="http://schemas.microsoft.com/office/powerpoint/2010/main" val="15881645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lumMod val="85000"/>
              <a:lumOff val="15000"/>
            </a:schemeClr>
          </a:solidFill>
          <a:latin typeface="Raleway Light" charset="0"/>
          <a:ea typeface="Raleway Light" charset="0"/>
          <a:cs typeface="Raleway Light"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lumMod val="85000"/>
              <a:lumOff val="15000"/>
            </a:schemeClr>
          </a:solidFill>
          <a:latin typeface="Raleway Light" charset="0"/>
          <a:ea typeface="Raleway Light" charset="0"/>
          <a:cs typeface="Raleway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lumMod val="85000"/>
              <a:lumOff val="15000"/>
            </a:schemeClr>
          </a:solidFill>
          <a:latin typeface="Raleway Light" charset="0"/>
          <a:ea typeface="Raleway Light" charset="0"/>
          <a:cs typeface="Raleway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85000"/>
              <a:lumOff val="15000"/>
            </a:schemeClr>
          </a:solidFill>
          <a:latin typeface="Raleway Light" charset="0"/>
          <a:ea typeface="Raleway Light" charset="0"/>
          <a:cs typeface="Raleway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oracle.com/java/technologies/javase/jdk21-archive-downloads.html" TargetMode="External"/><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cxf.apache.org/download.html" TargetMode="External"/><Relationship Id="rId4" Type="http://schemas.openxmlformats.org/officeDocument/2006/relationships/hyperlink" Target="https://tomcat.apache.org/download-10.cgi"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hyperlink" Target="https://restfulapi.net/http-status-codes/" TargetMode="External"/><Relationship Id="rId4" Type="http://schemas.microsoft.com/office/2007/relationships/hdphoto" Target="../media/hdphoto3.wdp"/></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microsoft.com/office/2007/relationships/hdphoto" Target="../media/hdphoto4.wdp"/></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microsoft.com/office/2007/relationships/hdphoto" Target="../media/hdphoto5.wdp"/></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microsoft.com/office/2007/relationships/hdphoto" Target="../media/hdphoto6.wdp"/></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microsoft.com/office/2007/relationships/hdphoto" Target="../media/hdphoto7.wdp"/></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microsoft.com/office/2007/relationships/hdphoto" Target="../media/hdphoto8.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microsoft.com/office/2007/relationships/hdphoto" Target="../media/hdphoto9.wdp"/></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microsoft.com/office/2007/relationships/hdphoto" Target="../media/hdphoto10.wdp"/></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microsoft.com/office/2007/relationships/hdphoto" Target="../media/hdphoto11.wdp"/></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microsoft.com/office/2007/relationships/hdphoto" Target="../media/hdphoto12.wdp"/></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8ECA29FC-8A92-6340-B287-7AF3201842F5}"/>
              </a:ext>
            </a:extLst>
          </p:cNvPr>
          <p:cNvSpPr txBox="1">
            <a:spLocks/>
          </p:cNvSpPr>
          <p:nvPr/>
        </p:nvSpPr>
        <p:spPr>
          <a:xfrm>
            <a:off x="276725" y="3038169"/>
            <a:ext cx="8590547" cy="368748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lumMod val="85000"/>
                    <a:lumOff val="15000"/>
                  </a:schemeClr>
                </a:solidFill>
                <a:latin typeface="+mj-lt"/>
                <a:ea typeface="Raleway Light" charset="0"/>
                <a:cs typeface="Raleway Light"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lumMod val="85000"/>
                    <a:lumOff val="15000"/>
                  </a:schemeClr>
                </a:solidFill>
                <a:latin typeface="Raleway Light" charset="0"/>
                <a:ea typeface="Raleway Light" charset="0"/>
                <a:cs typeface="Raleway Light" charset="0"/>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lumMod val="85000"/>
                    <a:lumOff val="15000"/>
                  </a:schemeClr>
                </a:solidFill>
                <a:latin typeface="Raleway Light" charset="0"/>
                <a:ea typeface="Raleway Light" charset="0"/>
                <a:cs typeface="Raleway Light" charset="0"/>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lumMod val="85000"/>
                    <a:lumOff val="15000"/>
                  </a:schemeClr>
                </a:solidFill>
                <a:latin typeface="Raleway Light" charset="0"/>
                <a:ea typeface="Raleway Light" charset="0"/>
                <a:cs typeface="Raleway Light" charset="0"/>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lumMod val="85000"/>
                    <a:lumOff val="15000"/>
                  </a:schemeClr>
                </a:solidFill>
                <a:latin typeface="Raleway Light" charset="0"/>
                <a:ea typeface="Raleway Light" charset="0"/>
                <a:cs typeface="Raleway Light"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solidFill>
                  <a:srgbClr val="FF6600"/>
                </a:solidFill>
                <a:latin typeface="Raleway Light" charset="0"/>
              </a:rPr>
              <a:t>Describing REST WS with </a:t>
            </a:r>
            <a:br>
              <a:rPr lang="en-US" sz="3600" dirty="0">
                <a:solidFill>
                  <a:srgbClr val="FF6600"/>
                </a:solidFill>
                <a:latin typeface="Raleway Light" charset="0"/>
              </a:rPr>
            </a:br>
            <a:r>
              <a:rPr lang="en-US" sz="3600" dirty="0">
                <a:solidFill>
                  <a:srgbClr val="FF6600"/>
                </a:solidFill>
                <a:latin typeface="Raleway Light" charset="0"/>
              </a:rPr>
              <a:t>Open API and Swagger</a:t>
            </a:r>
            <a:endParaRPr lang="en-US" sz="1000" dirty="0">
              <a:latin typeface="Raleway Light" panose="020B0403030101060003" pitchFamily="34" charset="77"/>
            </a:endParaRPr>
          </a:p>
          <a:p>
            <a:endParaRPr lang="en-US" dirty="0">
              <a:latin typeface="Raleway Light" panose="020B0403030101060003" pitchFamily="34" charset="77"/>
            </a:endParaRPr>
          </a:p>
          <a:p>
            <a:r>
              <a:rPr lang="en-US" dirty="0">
                <a:latin typeface="Raleway Light" panose="020B0403030101060003" pitchFamily="34" charset="77"/>
              </a:rPr>
              <a:t>Alfredo Farò - 303211 </a:t>
            </a:r>
          </a:p>
          <a:p>
            <a:r>
              <a:rPr lang="en-US" sz="1800" dirty="0">
                <a:latin typeface="Raleway Light" panose="020B0403030101060003" pitchFamily="34" charset="77"/>
              </a:rPr>
              <a:t>University of L’Aquila</a:t>
            </a:r>
          </a:p>
          <a:p>
            <a:r>
              <a:rPr lang="en-US" altLang="de-DE" sz="1400" dirty="0">
                <a:latin typeface="Raleway Light" panose="020B0403030101060003" pitchFamily="34" charset="77"/>
                <a:ea typeface="Verdana" panose="020B0604030504040204" pitchFamily="34" charset="0"/>
              </a:rPr>
              <a:t>alfredo.faro@student.univaq.it</a:t>
            </a:r>
          </a:p>
          <a:p>
            <a:r>
              <a:rPr lang="en-US" sz="1800" dirty="0">
                <a:latin typeface="Raleway Light" panose="020B0403030101060003" pitchFamily="34" charset="77"/>
              </a:rPr>
              <a:t>(MIDTERM EXAM MAY 2025)</a:t>
            </a:r>
          </a:p>
        </p:txBody>
      </p:sp>
      <p:sp>
        <p:nvSpPr>
          <p:cNvPr id="14" name="Title 1">
            <a:extLst>
              <a:ext uri="{FF2B5EF4-FFF2-40B4-BE49-F238E27FC236}">
                <a16:creationId xmlns:a16="http://schemas.microsoft.com/office/drawing/2014/main" id="{FDDEC6A4-313E-B345-93EA-9FB8EE5EF975}"/>
              </a:ext>
            </a:extLst>
          </p:cNvPr>
          <p:cNvSpPr>
            <a:spLocks noGrp="1"/>
          </p:cNvSpPr>
          <p:nvPr>
            <p:ph type="ctrTitle"/>
          </p:nvPr>
        </p:nvSpPr>
        <p:spPr>
          <a:xfrm>
            <a:off x="685799" y="295980"/>
            <a:ext cx="7772400" cy="2387600"/>
          </a:xfrm>
        </p:spPr>
        <p:txBody>
          <a:bodyPr>
            <a:normAutofit/>
          </a:bodyPr>
          <a:lstStyle/>
          <a:p>
            <a:pPr>
              <a:lnSpc>
                <a:spcPct val="100000"/>
              </a:lnSpc>
            </a:pPr>
            <a:r>
              <a:rPr lang="en-US" sz="4400" dirty="0"/>
              <a:t>Service-oriented Software Engineering</a:t>
            </a:r>
            <a:br>
              <a:rPr lang="en-US" sz="4400" dirty="0"/>
            </a:br>
            <a:r>
              <a:rPr lang="en-US" sz="4400" dirty="0"/>
              <a:t>(</a:t>
            </a:r>
            <a:r>
              <a:rPr lang="en-US" sz="4400" dirty="0" err="1">
                <a:solidFill>
                  <a:schemeClr val="tx1"/>
                </a:solidFill>
              </a:rPr>
              <a:t>SoSE</a:t>
            </a:r>
            <a:r>
              <a:rPr lang="en-US" sz="4400" dirty="0">
                <a:solidFill>
                  <a:schemeClr val="tx1"/>
                </a:solidFill>
              </a:rPr>
              <a:t>)</a:t>
            </a:r>
            <a:endParaRPr lang="en-US" sz="4400" i="1" dirty="0">
              <a:solidFill>
                <a:schemeClr val="tx1"/>
              </a:solidFill>
            </a:endParaRPr>
          </a:p>
        </p:txBody>
      </p:sp>
    </p:spTree>
    <p:extLst>
      <p:ext uri="{BB962C8B-B14F-4D97-AF65-F5344CB8AC3E}">
        <p14:creationId xmlns:p14="http://schemas.microsoft.com/office/powerpoint/2010/main" val="2284509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Create the </a:t>
            </a:r>
            <a:r>
              <a:rPr lang="en-US" sz="2800" dirty="0" err="1">
                <a:solidFill>
                  <a:schemeClr val="tx1"/>
                </a:solidFill>
              </a:rPr>
              <a:t>Todo</a:t>
            </a:r>
            <a:r>
              <a:rPr lang="en-US" sz="2800" dirty="0">
                <a:solidFill>
                  <a:schemeClr val="tx1"/>
                </a:solidFill>
              </a:rPr>
              <a:t> Class</a:t>
            </a:r>
            <a:endParaRPr lang="it-IT" sz="2800" dirty="0">
              <a:solidFill>
                <a:schemeClr val="tx1"/>
              </a:solidFill>
            </a:endParaRPr>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10</a:t>
            </a:fld>
            <a:endParaRPr lang="en-US" noProof="0" dirty="0"/>
          </a:p>
        </p:txBody>
      </p:sp>
      <p:pic>
        <p:nvPicPr>
          <p:cNvPr id="22" name="Immagine 21">
            <a:extLst>
              <a:ext uri="{FF2B5EF4-FFF2-40B4-BE49-F238E27FC236}">
                <a16:creationId xmlns:a16="http://schemas.microsoft.com/office/drawing/2014/main" id="{94BB6CEC-AAA7-F4F1-B5EE-CC1355A63D6F}"/>
              </a:ext>
            </a:extLst>
          </p:cNvPr>
          <p:cNvPicPr>
            <a:picLocks noChangeAspect="1"/>
          </p:cNvPicPr>
          <p:nvPr/>
        </p:nvPicPr>
        <p:blipFill>
          <a:blip r:embed="rId3"/>
          <a:stretch>
            <a:fillRect/>
          </a:stretch>
        </p:blipFill>
        <p:spPr>
          <a:xfrm>
            <a:off x="336717" y="1066442"/>
            <a:ext cx="7020905" cy="5172797"/>
          </a:xfrm>
          <a:prstGeom prst="rect">
            <a:avLst/>
          </a:prstGeom>
        </p:spPr>
      </p:pic>
      <p:sp>
        <p:nvSpPr>
          <p:cNvPr id="23" name="Date Placeholder 3">
            <a:extLst>
              <a:ext uri="{FF2B5EF4-FFF2-40B4-BE49-F238E27FC236}">
                <a16:creationId xmlns:a16="http://schemas.microsoft.com/office/drawing/2014/main" id="{38EDE96F-4EC6-8510-47D7-08A170C42068}"/>
              </a:ext>
            </a:extLst>
          </p:cNvPr>
          <p:cNvSpPr>
            <a:spLocks noGrp="1"/>
          </p:cNvSpPr>
          <p:nvPr>
            <p:ph type="dt" sz="half" idx="2"/>
          </p:nvPr>
        </p:nvSpPr>
        <p:spPr>
          <a:xfrm>
            <a:off x="167640" y="6486526"/>
            <a:ext cx="2057400" cy="365125"/>
          </a:xfrm>
        </p:spPr>
        <p:txBody>
          <a:bodyPr/>
          <a:lstStyle/>
          <a:p>
            <a:r>
              <a:rPr lang="it-IT" noProof="0" dirty="0"/>
              <a:t>23/05/2025</a:t>
            </a:r>
            <a:endParaRPr lang="en-US" noProof="0" dirty="0"/>
          </a:p>
        </p:txBody>
      </p:sp>
      <p:sp>
        <p:nvSpPr>
          <p:cNvPr id="24" name="Footer Placeholder 4">
            <a:extLst>
              <a:ext uri="{FF2B5EF4-FFF2-40B4-BE49-F238E27FC236}">
                <a16:creationId xmlns:a16="http://schemas.microsoft.com/office/drawing/2014/main" id="{ED9F876D-CA05-838C-3BDD-1ED5B2BA454E}"/>
              </a:ext>
            </a:extLst>
          </p:cNvPr>
          <p:cNvSpPr>
            <a:spLocks noGrp="1"/>
          </p:cNvSpPr>
          <p:nvPr>
            <p:ph type="ftr" sz="quarter" idx="3"/>
          </p:nvPr>
        </p:nvSpPr>
        <p:spPr>
          <a:xfrm>
            <a:off x="2556301" y="6480177"/>
            <a:ext cx="4107599" cy="365125"/>
          </a:xfrm>
        </p:spPr>
        <p:txBody>
          <a:bodyPr/>
          <a:lstStyle/>
          <a:p>
            <a:r>
              <a:rPr lang="it-IT" noProof="0" dirty="0"/>
              <a:t>Alfredo Farò, University of L’Aquila</a:t>
            </a:r>
            <a:endParaRPr lang="en-US" noProof="0" dirty="0"/>
          </a:p>
        </p:txBody>
      </p:sp>
    </p:spTree>
    <p:extLst>
      <p:ext uri="{BB962C8B-B14F-4D97-AF65-F5344CB8AC3E}">
        <p14:creationId xmlns:p14="http://schemas.microsoft.com/office/powerpoint/2010/main" val="76449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1FD7C472-FCBA-BC1D-B452-FE62877DE220}"/>
              </a:ext>
            </a:extLst>
          </p:cNvPr>
          <p:cNvPicPr>
            <a:picLocks noChangeAspect="1"/>
          </p:cNvPicPr>
          <p:nvPr/>
        </p:nvPicPr>
        <p:blipFill>
          <a:blip r:embed="rId3"/>
          <a:stretch>
            <a:fillRect/>
          </a:stretch>
        </p:blipFill>
        <p:spPr>
          <a:xfrm>
            <a:off x="167640" y="1039978"/>
            <a:ext cx="7492258" cy="3844256"/>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Create the </a:t>
            </a:r>
            <a:r>
              <a:rPr lang="en-US" sz="2800" dirty="0" err="1">
                <a:solidFill>
                  <a:schemeClr val="tx1"/>
                </a:solidFill>
              </a:rPr>
              <a:t>TodoDAO</a:t>
            </a:r>
            <a:r>
              <a:rPr lang="en-US" sz="2800" dirty="0">
                <a:solidFill>
                  <a:schemeClr val="tx1"/>
                </a:solidFill>
              </a:rPr>
              <a:t> class </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280025E1-B57D-5B47-9A69-F611275C093C}"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11</a:t>
            </a:fld>
            <a:endParaRPr lang="en-US" noProof="0" dirty="0"/>
          </a:p>
        </p:txBody>
      </p:sp>
      <p:sp>
        <p:nvSpPr>
          <p:cNvPr id="3" name="Line Callout 1 16">
            <a:extLst>
              <a:ext uri="{FF2B5EF4-FFF2-40B4-BE49-F238E27FC236}">
                <a16:creationId xmlns:a16="http://schemas.microsoft.com/office/drawing/2014/main" id="{2B631A58-70E3-CB11-4612-46CC1DC3ACCD}"/>
              </a:ext>
            </a:extLst>
          </p:cNvPr>
          <p:cNvSpPr/>
          <p:nvPr/>
        </p:nvSpPr>
        <p:spPr>
          <a:xfrm>
            <a:off x="5296651" y="4563978"/>
            <a:ext cx="3725429" cy="1427747"/>
          </a:xfrm>
          <a:prstGeom prst="borderCallout1">
            <a:avLst>
              <a:gd name="adj1" fmla="val 19584"/>
              <a:gd name="adj2" fmla="val -2764"/>
              <a:gd name="adj3" fmla="val -33981"/>
              <a:gd name="adj4" fmla="val -35136"/>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000" dirty="0">
                <a:solidFill>
                  <a:srgbClr val="FF6600"/>
                </a:solidFill>
                <a:latin typeface="Raleway Light" panose="020B0403030101060003" pitchFamily="34" charset="77"/>
              </a:rPr>
              <a:t>The </a:t>
            </a:r>
            <a:r>
              <a:rPr lang="en-US" sz="1000" dirty="0" err="1">
                <a:solidFill>
                  <a:srgbClr val="FF6600"/>
                </a:solidFill>
                <a:latin typeface="Raleway Light" panose="020B0403030101060003" pitchFamily="34" charset="77"/>
              </a:rPr>
              <a:t>TodoDAO</a:t>
            </a:r>
            <a:r>
              <a:rPr lang="en-US" sz="1000" dirty="0">
                <a:solidFill>
                  <a:srgbClr val="FF6600"/>
                </a:solidFill>
                <a:latin typeface="Raleway Light" panose="020B0403030101060003" pitchFamily="34" charset="77"/>
              </a:rPr>
              <a:t> class provides a static list of Todo objects to simulate a </a:t>
            </a:r>
            <a:r>
              <a:rPr lang="en-US" sz="1000" dirty="0" err="1">
                <a:solidFill>
                  <a:srgbClr val="FF6600"/>
                </a:solidFill>
                <a:latin typeface="Raleway Light" panose="020B0403030101060003" pitchFamily="34" charset="77"/>
              </a:rPr>
              <a:t>database.It</a:t>
            </a:r>
            <a:r>
              <a:rPr lang="en-US" sz="1000" dirty="0">
                <a:solidFill>
                  <a:srgbClr val="FF6600"/>
                </a:solidFill>
                <a:latin typeface="Raleway Light" panose="020B0403030101060003" pitchFamily="34" charset="77"/>
              </a:rPr>
              <a:t> follows the DAO pattern to separate the data source from the rest of the </a:t>
            </a:r>
            <a:r>
              <a:rPr lang="en-US" sz="1000" dirty="0" err="1">
                <a:solidFill>
                  <a:srgbClr val="FF6600"/>
                </a:solidFill>
                <a:latin typeface="Raleway Light" panose="020B0403030101060003" pitchFamily="34" charset="77"/>
              </a:rPr>
              <a:t>application.The</a:t>
            </a:r>
            <a:r>
              <a:rPr lang="en-US" sz="1000" dirty="0">
                <a:solidFill>
                  <a:srgbClr val="FF6600"/>
                </a:solidFill>
                <a:latin typeface="Raleway Light" panose="020B0403030101060003" pitchFamily="34" charset="77"/>
              </a:rPr>
              <a:t> </a:t>
            </a:r>
            <a:r>
              <a:rPr lang="en-US" sz="1000" dirty="0" err="1">
                <a:solidFill>
                  <a:srgbClr val="FF6600"/>
                </a:solidFill>
                <a:latin typeface="Raleway Light" panose="020B0403030101060003" pitchFamily="34" charset="77"/>
              </a:rPr>
              <a:t>getTodos</a:t>
            </a:r>
            <a:r>
              <a:rPr lang="en-US" sz="1000" dirty="0">
                <a:solidFill>
                  <a:srgbClr val="FF6600"/>
                </a:solidFill>
                <a:latin typeface="Raleway Light" panose="020B0403030101060003" pitchFamily="34" charset="77"/>
              </a:rPr>
              <a:t>() method will be called by the REST controller to return the list of tasks in JSON format.</a:t>
            </a:r>
          </a:p>
        </p:txBody>
      </p:sp>
    </p:spTree>
    <p:extLst>
      <p:ext uri="{BB962C8B-B14F-4D97-AF65-F5344CB8AC3E}">
        <p14:creationId xmlns:p14="http://schemas.microsoft.com/office/powerpoint/2010/main" val="4200762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Just not to forget... </a:t>
            </a:r>
            <a:r>
              <a:rPr lang="en-US" sz="2800" dirty="0">
                <a:sym typeface="Wingdings" pitchFamily="2" charset="2"/>
              </a:rPr>
              <a:t></a:t>
            </a:r>
            <a:endParaRPr lang="en-US" sz="2800" dirty="0"/>
          </a:p>
        </p:txBody>
      </p:sp>
      <p:sp>
        <p:nvSpPr>
          <p:cNvPr id="3" name="Date Placeholder 2"/>
          <p:cNvSpPr>
            <a:spLocks noGrp="1"/>
          </p:cNvSpPr>
          <p:nvPr>
            <p:ph type="dt" sz="half" idx="2"/>
          </p:nvPr>
        </p:nvSpPr>
        <p:spPr>
          <a:xfrm>
            <a:off x="168275" y="6486525"/>
            <a:ext cx="2057400" cy="365125"/>
          </a:xfrm>
        </p:spPr>
        <p:txBody>
          <a:bodyPr/>
          <a:lstStyle/>
          <a:p>
            <a:r>
              <a:rPr lang="it-IT" dirty="0"/>
              <a:t>23/05/2025</a:t>
            </a:r>
            <a:endParaRPr lang="en-US" dirty="0"/>
          </a:p>
        </p:txBody>
      </p:sp>
      <p:sp>
        <p:nvSpPr>
          <p:cNvPr id="4" name="Footer Placeholder 3"/>
          <p:cNvSpPr>
            <a:spLocks noGrp="1"/>
          </p:cNvSpPr>
          <p:nvPr>
            <p:ph type="ftr" sz="quarter" idx="3"/>
          </p:nvPr>
        </p:nvSpPr>
        <p:spPr>
          <a:xfrm>
            <a:off x="2920365" y="6569772"/>
            <a:ext cx="4108450" cy="365125"/>
          </a:xfrm>
        </p:spPr>
        <p:txBody>
          <a:bodyPr/>
          <a:lstStyle/>
          <a:p>
            <a:r>
              <a:rPr lang="it-IT" dirty="0"/>
              <a:t>Alfredo Farò, University of L’Aquila</a:t>
            </a:r>
            <a:endParaRPr lang="en-US" dirty="0"/>
          </a:p>
        </p:txBody>
      </p:sp>
      <p:sp>
        <p:nvSpPr>
          <p:cNvPr id="5" name="Slide Number Placeholder 4"/>
          <p:cNvSpPr>
            <a:spLocks noGrp="1"/>
          </p:cNvSpPr>
          <p:nvPr>
            <p:ph type="sldNum" sz="quarter" idx="4"/>
          </p:nvPr>
        </p:nvSpPr>
        <p:spPr>
          <a:xfrm>
            <a:off x="7086600" y="6492875"/>
            <a:ext cx="2057400" cy="365125"/>
          </a:xfrm>
        </p:spPr>
        <p:txBody>
          <a:bodyPr/>
          <a:lstStyle/>
          <a:p>
            <a:fld id="{79E88437-7EE6-ED48-AB3C-19DA85FCB265}" type="slidenum">
              <a:rPr lang="en-US" smtClean="0"/>
              <a:pPr/>
              <a:t>12</a:t>
            </a:fld>
            <a:endParaRPr lang="en-US"/>
          </a:p>
        </p:txBody>
      </p:sp>
      <p:pic>
        <p:nvPicPr>
          <p:cNvPr id="6" name="Picture 5" descr="18.6 Resource operation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0371" y="970579"/>
            <a:ext cx="5983259" cy="2561893"/>
          </a:xfrm>
          <a:prstGeom prst="rect">
            <a:avLst/>
          </a:prstGeom>
        </p:spPr>
      </p:pic>
      <p:sp>
        <p:nvSpPr>
          <p:cNvPr id="8" name="Content Placeholder 2"/>
          <p:cNvSpPr>
            <a:spLocks noGrp="1"/>
          </p:cNvSpPr>
          <p:nvPr>
            <p:ph idx="1"/>
          </p:nvPr>
        </p:nvSpPr>
        <p:spPr>
          <a:xfrm>
            <a:off x="167640" y="4058064"/>
            <a:ext cx="8854440" cy="2738096"/>
          </a:xfrm>
        </p:spPr>
        <p:txBody>
          <a:bodyPr>
            <a:noAutofit/>
          </a:bodyPr>
          <a:lstStyle/>
          <a:p>
            <a:pPr>
              <a:lnSpc>
                <a:spcPct val="150000"/>
              </a:lnSpc>
              <a:spcBef>
                <a:spcPts val="0"/>
              </a:spcBef>
              <a:buClr>
                <a:schemeClr val="tx1">
                  <a:lumMod val="85000"/>
                  <a:lumOff val="15000"/>
                </a:schemeClr>
              </a:buClr>
            </a:pPr>
            <a:r>
              <a:rPr lang="en-US" sz="1000" kern="700" dirty="0">
                <a:solidFill>
                  <a:schemeClr val="tx1"/>
                </a:solidFill>
              </a:rPr>
              <a:t>In RESTful web services, the four main HTTP methods are directly mapped to CRUD operations:</a:t>
            </a:r>
          </a:p>
          <a:p>
            <a:pPr>
              <a:lnSpc>
                <a:spcPct val="150000"/>
              </a:lnSpc>
              <a:spcBef>
                <a:spcPts val="0"/>
              </a:spcBef>
              <a:buClr>
                <a:schemeClr val="tx1">
                  <a:lumMod val="85000"/>
                  <a:lumOff val="15000"/>
                </a:schemeClr>
              </a:buClr>
            </a:pPr>
            <a:r>
              <a:rPr lang="en-US" sz="1000" kern="700" dirty="0">
                <a:solidFill>
                  <a:schemeClr val="tx1"/>
                </a:solidFill>
              </a:rPr>
              <a:t>POST → Used to create a new resource</a:t>
            </a:r>
          </a:p>
          <a:p>
            <a:pPr>
              <a:lnSpc>
                <a:spcPct val="150000"/>
              </a:lnSpc>
              <a:spcBef>
                <a:spcPts val="0"/>
              </a:spcBef>
              <a:buClr>
                <a:schemeClr val="tx1">
                  <a:lumMod val="85000"/>
                  <a:lumOff val="15000"/>
                </a:schemeClr>
              </a:buClr>
            </a:pPr>
            <a:r>
              <a:rPr lang="en-US" sz="1000" kern="700" dirty="0">
                <a:solidFill>
                  <a:schemeClr val="tx1"/>
                </a:solidFill>
              </a:rPr>
              <a:t>GET → Used to read an existing resource or a list of resources</a:t>
            </a:r>
          </a:p>
          <a:p>
            <a:pPr>
              <a:lnSpc>
                <a:spcPct val="150000"/>
              </a:lnSpc>
              <a:spcBef>
                <a:spcPts val="0"/>
              </a:spcBef>
              <a:buClr>
                <a:schemeClr val="tx1">
                  <a:lumMod val="85000"/>
                  <a:lumOff val="15000"/>
                </a:schemeClr>
              </a:buClr>
            </a:pPr>
            <a:r>
              <a:rPr lang="en-US" sz="1000" kern="700" dirty="0">
                <a:solidFill>
                  <a:schemeClr val="tx1"/>
                </a:solidFill>
              </a:rPr>
              <a:t>PUT → Used to update an existing resource</a:t>
            </a:r>
          </a:p>
          <a:p>
            <a:pPr>
              <a:lnSpc>
                <a:spcPct val="150000"/>
              </a:lnSpc>
              <a:spcBef>
                <a:spcPts val="0"/>
              </a:spcBef>
              <a:buClr>
                <a:schemeClr val="tx1">
                  <a:lumMod val="85000"/>
                  <a:lumOff val="15000"/>
                </a:schemeClr>
              </a:buClr>
            </a:pPr>
            <a:r>
              <a:rPr lang="en-US" sz="1000" kern="700" dirty="0">
                <a:solidFill>
                  <a:schemeClr val="tx1"/>
                </a:solidFill>
              </a:rPr>
              <a:t>DELETE → Used to remove a resource</a:t>
            </a:r>
          </a:p>
          <a:p>
            <a:pPr marL="0" indent="0">
              <a:lnSpc>
                <a:spcPct val="150000"/>
              </a:lnSpc>
              <a:spcBef>
                <a:spcPts val="0"/>
              </a:spcBef>
              <a:buClr>
                <a:schemeClr val="tx1">
                  <a:lumMod val="85000"/>
                  <a:lumOff val="15000"/>
                </a:schemeClr>
              </a:buClr>
              <a:buNone/>
            </a:pPr>
            <a:r>
              <a:rPr lang="en-US" sz="1000" kern="700" dirty="0">
                <a:solidFill>
                  <a:schemeClr val="tx1"/>
                </a:solidFill>
              </a:rPr>
              <a:t>In the project, these operations will be exposed through endpoints defined in the REST controller, such as:</a:t>
            </a:r>
          </a:p>
          <a:p>
            <a:pPr marL="0" indent="0">
              <a:lnSpc>
                <a:spcPct val="150000"/>
              </a:lnSpc>
              <a:spcBef>
                <a:spcPts val="0"/>
              </a:spcBef>
              <a:buClr>
                <a:schemeClr val="tx1">
                  <a:lumMod val="85000"/>
                  <a:lumOff val="15000"/>
                </a:schemeClr>
              </a:buClr>
              <a:buNone/>
            </a:pPr>
            <a:r>
              <a:rPr lang="en-US" sz="1000" kern="700" dirty="0">
                <a:solidFill>
                  <a:schemeClr val="tx1"/>
                </a:solidFill>
              </a:rPr>
              <a:t>GET /</a:t>
            </a:r>
            <a:r>
              <a:rPr lang="en-US" sz="1000" kern="700" dirty="0" err="1">
                <a:solidFill>
                  <a:schemeClr val="tx1"/>
                </a:solidFill>
              </a:rPr>
              <a:t>todos</a:t>
            </a:r>
            <a:r>
              <a:rPr lang="en-US" sz="1000" kern="700" dirty="0">
                <a:solidFill>
                  <a:schemeClr val="tx1"/>
                </a:solidFill>
              </a:rPr>
              <a:t> → get all tasks</a:t>
            </a:r>
          </a:p>
          <a:p>
            <a:pPr marL="0" indent="0">
              <a:lnSpc>
                <a:spcPct val="150000"/>
              </a:lnSpc>
              <a:spcBef>
                <a:spcPts val="0"/>
              </a:spcBef>
              <a:buClr>
                <a:schemeClr val="tx1">
                  <a:lumMod val="85000"/>
                  <a:lumOff val="15000"/>
                </a:schemeClr>
              </a:buClr>
              <a:buNone/>
            </a:pPr>
            <a:r>
              <a:rPr lang="en-US" sz="1000" kern="700" dirty="0">
                <a:solidFill>
                  <a:schemeClr val="tx1"/>
                </a:solidFill>
              </a:rPr>
              <a:t>POST /</a:t>
            </a:r>
            <a:r>
              <a:rPr lang="en-US" sz="1000" kern="700" dirty="0" err="1">
                <a:solidFill>
                  <a:schemeClr val="tx1"/>
                </a:solidFill>
              </a:rPr>
              <a:t>todos</a:t>
            </a:r>
            <a:r>
              <a:rPr lang="en-US" sz="1000" kern="700" dirty="0">
                <a:solidFill>
                  <a:schemeClr val="tx1"/>
                </a:solidFill>
              </a:rPr>
              <a:t> → add a new task</a:t>
            </a:r>
          </a:p>
          <a:p>
            <a:pPr marL="0" indent="0">
              <a:lnSpc>
                <a:spcPct val="150000"/>
              </a:lnSpc>
              <a:spcBef>
                <a:spcPts val="0"/>
              </a:spcBef>
              <a:buClr>
                <a:schemeClr val="tx1">
                  <a:lumMod val="85000"/>
                  <a:lumOff val="15000"/>
                </a:schemeClr>
              </a:buClr>
              <a:buNone/>
            </a:pPr>
            <a:r>
              <a:rPr lang="en-US" sz="1000" kern="700" dirty="0">
                <a:solidFill>
                  <a:schemeClr val="tx1"/>
                </a:solidFill>
              </a:rPr>
              <a:t>PUT /</a:t>
            </a:r>
            <a:r>
              <a:rPr lang="en-US" sz="1000" kern="700" dirty="0" err="1">
                <a:solidFill>
                  <a:schemeClr val="tx1"/>
                </a:solidFill>
              </a:rPr>
              <a:t>todos</a:t>
            </a:r>
            <a:r>
              <a:rPr lang="en-US" sz="1000" kern="700" dirty="0">
                <a:solidFill>
                  <a:schemeClr val="tx1"/>
                </a:solidFill>
              </a:rPr>
              <a:t>/{id} → update a task</a:t>
            </a:r>
          </a:p>
          <a:p>
            <a:pPr marL="0" indent="0">
              <a:lnSpc>
                <a:spcPct val="150000"/>
              </a:lnSpc>
              <a:spcBef>
                <a:spcPts val="0"/>
              </a:spcBef>
              <a:buClr>
                <a:schemeClr val="tx1">
                  <a:lumMod val="85000"/>
                  <a:lumOff val="15000"/>
                </a:schemeClr>
              </a:buClr>
              <a:buNone/>
            </a:pPr>
            <a:r>
              <a:rPr lang="en-US" sz="1000" kern="700" dirty="0">
                <a:solidFill>
                  <a:schemeClr val="tx1"/>
                </a:solidFill>
              </a:rPr>
              <a:t>DELETE /</a:t>
            </a:r>
            <a:r>
              <a:rPr lang="en-US" sz="1000" kern="700" dirty="0" err="1">
                <a:solidFill>
                  <a:schemeClr val="tx1"/>
                </a:solidFill>
              </a:rPr>
              <a:t>todos</a:t>
            </a:r>
            <a:r>
              <a:rPr lang="en-US" sz="1000" kern="700" dirty="0">
                <a:solidFill>
                  <a:schemeClr val="tx1"/>
                </a:solidFill>
              </a:rPr>
              <a:t>/{id} → delete a task</a:t>
            </a:r>
          </a:p>
          <a:p>
            <a:pPr marL="0" indent="0">
              <a:lnSpc>
                <a:spcPct val="150000"/>
              </a:lnSpc>
              <a:spcBef>
                <a:spcPts val="0"/>
              </a:spcBef>
              <a:buClr>
                <a:schemeClr val="tx1">
                  <a:lumMod val="85000"/>
                  <a:lumOff val="15000"/>
                </a:schemeClr>
              </a:buClr>
              <a:buNone/>
            </a:pPr>
            <a:r>
              <a:rPr lang="en-US" sz="1000" kern="700" dirty="0">
                <a:solidFill>
                  <a:schemeClr val="tx1"/>
                </a:solidFill>
              </a:rPr>
              <a:t>These methods are also fully documented in Swagger UI using @Operation and @ApiResponse.</a:t>
            </a:r>
            <a:endParaRPr lang="en-GB" sz="1000" kern="700" dirty="0">
              <a:solidFill>
                <a:schemeClr val="tx1"/>
              </a:solidFill>
            </a:endParaRPr>
          </a:p>
        </p:txBody>
      </p:sp>
    </p:spTree>
    <p:extLst>
      <p:ext uri="{BB962C8B-B14F-4D97-AF65-F5344CB8AC3E}">
        <p14:creationId xmlns:p14="http://schemas.microsoft.com/office/powerpoint/2010/main" val="623034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Create the </a:t>
            </a:r>
            <a:r>
              <a:rPr lang="en-US" sz="2800" dirty="0" err="1"/>
              <a:t>TodoRestApi</a:t>
            </a:r>
            <a:r>
              <a:rPr lang="en-US" sz="2800" dirty="0"/>
              <a:t> </a:t>
            </a:r>
            <a:r>
              <a:rPr lang="en-US" sz="2800" dirty="0">
                <a:solidFill>
                  <a:schemeClr val="tx1"/>
                </a:solidFill>
              </a:rPr>
              <a:t>Interface</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F71882E8-0B47-EE4B-A5AE-3E193CF6D6EB}"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13</a:t>
            </a:fld>
            <a:endParaRPr lang="en-US" noProof="0" dirty="0"/>
          </a:p>
        </p:txBody>
      </p:sp>
      <p:pic>
        <p:nvPicPr>
          <p:cNvPr id="9" name="Immagine 8">
            <a:extLst>
              <a:ext uri="{FF2B5EF4-FFF2-40B4-BE49-F238E27FC236}">
                <a16:creationId xmlns:a16="http://schemas.microsoft.com/office/drawing/2014/main" id="{62A049CF-33C1-9374-EF82-15CAFCBEBB62}"/>
              </a:ext>
            </a:extLst>
          </p:cNvPr>
          <p:cNvPicPr>
            <a:picLocks noChangeAspect="1"/>
          </p:cNvPicPr>
          <p:nvPr/>
        </p:nvPicPr>
        <p:blipFill>
          <a:blip r:embed="rId3"/>
          <a:stretch>
            <a:fillRect/>
          </a:stretch>
        </p:blipFill>
        <p:spPr>
          <a:xfrm>
            <a:off x="618222" y="1301315"/>
            <a:ext cx="6468378" cy="4229690"/>
          </a:xfrm>
          <a:prstGeom prst="rect">
            <a:avLst/>
          </a:prstGeom>
        </p:spPr>
      </p:pic>
      <p:cxnSp>
        <p:nvCxnSpPr>
          <p:cNvPr id="10" name="Connettore 4 12">
            <a:extLst>
              <a:ext uri="{FF2B5EF4-FFF2-40B4-BE49-F238E27FC236}">
                <a16:creationId xmlns:a16="http://schemas.microsoft.com/office/drawing/2014/main" id="{58B18781-73C4-DB03-FD3D-FA50D3C418D5}"/>
              </a:ext>
            </a:extLst>
          </p:cNvPr>
          <p:cNvCxnSpPr>
            <a:cxnSpLocks/>
          </p:cNvCxnSpPr>
          <p:nvPr/>
        </p:nvCxnSpPr>
        <p:spPr>
          <a:xfrm flipV="1">
            <a:off x="1761893" y="1103971"/>
            <a:ext cx="1728439" cy="33453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7">
            <a:extLst>
              <a:ext uri="{FF2B5EF4-FFF2-40B4-BE49-F238E27FC236}">
                <a16:creationId xmlns:a16="http://schemas.microsoft.com/office/drawing/2014/main" id="{13E602E6-2905-D231-0421-9D1206AA0727}"/>
              </a:ext>
            </a:extLst>
          </p:cNvPr>
          <p:cNvSpPr txBox="1"/>
          <p:nvPr/>
        </p:nvSpPr>
        <p:spPr>
          <a:xfrm>
            <a:off x="3631087" y="965471"/>
            <a:ext cx="4220043" cy="276999"/>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@Path("/todos") to define the resource URI</a:t>
            </a:r>
          </a:p>
        </p:txBody>
      </p:sp>
      <p:cxnSp>
        <p:nvCxnSpPr>
          <p:cNvPr id="38" name="Connettore 4 12">
            <a:extLst>
              <a:ext uri="{FF2B5EF4-FFF2-40B4-BE49-F238E27FC236}">
                <a16:creationId xmlns:a16="http://schemas.microsoft.com/office/drawing/2014/main" id="{CC339782-E112-2256-8E6F-14DEDE10E8BE}"/>
              </a:ext>
            </a:extLst>
          </p:cNvPr>
          <p:cNvCxnSpPr>
            <a:cxnSpLocks/>
          </p:cNvCxnSpPr>
          <p:nvPr/>
        </p:nvCxnSpPr>
        <p:spPr>
          <a:xfrm flipV="1">
            <a:off x="1761893" y="1647592"/>
            <a:ext cx="2252546" cy="139781"/>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ttore 4 12">
            <a:extLst>
              <a:ext uri="{FF2B5EF4-FFF2-40B4-BE49-F238E27FC236}">
                <a16:creationId xmlns:a16="http://schemas.microsoft.com/office/drawing/2014/main" id="{ABE1CBD4-1592-DAFC-BC4E-38BACD796FF0}"/>
              </a:ext>
            </a:extLst>
          </p:cNvPr>
          <p:cNvCxnSpPr>
            <a:cxnSpLocks/>
          </p:cNvCxnSpPr>
          <p:nvPr/>
        </p:nvCxnSpPr>
        <p:spPr>
          <a:xfrm flipV="1">
            <a:off x="2408663" y="2133650"/>
            <a:ext cx="2475571" cy="116837"/>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ttore 4 12">
            <a:extLst>
              <a:ext uri="{FF2B5EF4-FFF2-40B4-BE49-F238E27FC236}">
                <a16:creationId xmlns:a16="http://schemas.microsoft.com/office/drawing/2014/main" id="{9098B4F0-3800-CE08-C265-D0C6399F7E1E}"/>
              </a:ext>
            </a:extLst>
          </p:cNvPr>
          <p:cNvCxnSpPr>
            <a:cxnSpLocks/>
          </p:cNvCxnSpPr>
          <p:nvPr/>
        </p:nvCxnSpPr>
        <p:spPr>
          <a:xfrm flipV="1">
            <a:off x="2626112" y="2668953"/>
            <a:ext cx="2737625" cy="44648"/>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ttore 4 12">
            <a:extLst>
              <a:ext uri="{FF2B5EF4-FFF2-40B4-BE49-F238E27FC236}">
                <a16:creationId xmlns:a16="http://schemas.microsoft.com/office/drawing/2014/main" id="{55E5A96A-55EB-FA0B-98A9-D8D690CD1160}"/>
              </a:ext>
            </a:extLst>
          </p:cNvPr>
          <p:cNvCxnSpPr>
            <a:cxnSpLocks/>
          </p:cNvCxnSpPr>
          <p:nvPr/>
        </p:nvCxnSpPr>
        <p:spPr>
          <a:xfrm>
            <a:off x="3490332" y="3643534"/>
            <a:ext cx="3147804" cy="72272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ttore 4 12">
            <a:extLst>
              <a:ext uri="{FF2B5EF4-FFF2-40B4-BE49-F238E27FC236}">
                <a16:creationId xmlns:a16="http://schemas.microsoft.com/office/drawing/2014/main" id="{84AA401C-D700-382D-CB55-3AD1E9EDFECD}"/>
              </a:ext>
            </a:extLst>
          </p:cNvPr>
          <p:cNvCxnSpPr>
            <a:cxnSpLocks/>
          </p:cNvCxnSpPr>
          <p:nvPr/>
        </p:nvCxnSpPr>
        <p:spPr>
          <a:xfrm flipH="1">
            <a:off x="4014439" y="4215161"/>
            <a:ext cx="580421" cy="1341524"/>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7">
            <a:extLst>
              <a:ext uri="{FF2B5EF4-FFF2-40B4-BE49-F238E27FC236}">
                <a16:creationId xmlns:a16="http://schemas.microsoft.com/office/drawing/2014/main" id="{EAEE7C48-A3E5-F719-4EEB-5CD742D34AD5}"/>
              </a:ext>
            </a:extLst>
          </p:cNvPr>
          <p:cNvSpPr txBox="1"/>
          <p:nvPr/>
        </p:nvSpPr>
        <p:spPr>
          <a:xfrm>
            <a:off x="4101207" y="1440056"/>
            <a:ext cx="4220043" cy="461665"/>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Provides a description of the REST operation for the OpenAPI (Swagger) documentation.</a:t>
            </a:r>
          </a:p>
        </p:txBody>
      </p:sp>
      <p:sp>
        <p:nvSpPr>
          <p:cNvPr id="54" name="TextBox 7">
            <a:extLst>
              <a:ext uri="{FF2B5EF4-FFF2-40B4-BE49-F238E27FC236}">
                <a16:creationId xmlns:a16="http://schemas.microsoft.com/office/drawing/2014/main" id="{0720B1DE-A55F-2A6F-CEE6-CF70DB4337F9}"/>
              </a:ext>
            </a:extLst>
          </p:cNvPr>
          <p:cNvSpPr txBox="1"/>
          <p:nvPr/>
        </p:nvSpPr>
        <p:spPr>
          <a:xfrm>
            <a:off x="4951420" y="1948754"/>
            <a:ext cx="3925621" cy="230832"/>
          </a:xfrm>
          <a:prstGeom prst="rect">
            <a:avLst/>
          </a:prstGeom>
          <a:solidFill>
            <a:schemeClr val="bg1"/>
          </a:solidFill>
          <a:ln>
            <a:solidFill>
              <a:srgbClr val="FF6600"/>
            </a:solidFill>
          </a:ln>
        </p:spPr>
        <p:txBody>
          <a:bodyPr wrap="square">
            <a:spAutoFit/>
          </a:bodyPr>
          <a:lstStyle/>
          <a:p>
            <a:pPr algn="l" fontAlgn="base"/>
            <a:r>
              <a:rPr lang="en-US" sz="900" dirty="0">
                <a:solidFill>
                  <a:srgbClr val="FF6600"/>
                </a:solidFill>
                <a:latin typeface="Raleway Light" panose="020B0403030101060003" pitchFamily="34" charset="77"/>
              </a:rPr>
              <a:t>Describes a possible response returned by the method.</a:t>
            </a:r>
          </a:p>
        </p:txBody>
      </p:sp>
      <p:sp>
        <p:nvSpPr>
          <p:cNvPr id="55" name="TextBox 7">
            <a:extLst>
              <a:ext uri="{FF2B5EF4-FFF2-40B4-BE49-F238E27FC236}">
                <a16:creationId xmlns:a16="http://schemas.microsoft.com/office/drawing/2014/main" id="{E387DC8E-86E5-12CE-3D87-F961C0D29ACF}"/>
              </a:ext>
            </a:extLst>
          </p:cNvPr>
          <p:cNvSpPr txBox="1"/>
          <p:nvPr/>
        </p:nvSpPr>
        <p:spPr>
          <a:xfrm>
            <a:off x="5408817" y="2504339"/>
            <a:ext cx="3613264" cy="215444"/>
          </a:xfrm>
          <a:prstGeom prst="rect">
            <a:avLst/>
          </a:prstGeom>
          <a:solidFill>
            <a:schemeClr val="bg1"/>
          </a:solidFill>
          <a:ln>
            <a:solidFill>
              <a:srgbClr val="FF6600"/>
            </a:solidFill>
          </a:ln>
        </p:spPr>
        <p:txBody>
          <a:bodyPr wrap="square">
            <a:spAutoFit/>
          </a:bodyPr>
          <a:lstStyle/>
          <a:p>
            <a:pPr algn="l" fontAlgn="base"/>
            <a:r>
              <a:rPr lang="en-US" sz="800" dirty="0">
                <a:solidFill>
                  <a:srgbClr val="FF6600"/>
                </a:solidFill>
                <a:latin typeface="Raleway Light" panose="020B0403030101060003" pitchFamily="34" charset="77"/>
              </a:rPr>
              <a:t>Specifies the content type and the structure of the response body.</a:t>
            </a:r>
          </a:p>
        </p:txBody>
      </p:sp>
      <p:sp>
        <p:nvSpPr>
          <p:cNvPr id="56" name="TextBox 7">
            <a:extLst>
              <a:ext uri="{FF2B5EF4-FFF2-40B4-BE49-F238E27FC236}">
                <a16:creationId xmlns:a16="http://schemas.microsoft.com/office/drawing/2014/main" id="{DF7B69C6-4E0C-3DA3-8147-BABDC4499514}"/>
              </a:ext>
            </a:extLst>
          </p:cNvPr>
          <p:cNvSpPr txBox="1"/>
          <p:nvPr/>
        </p:nvSpPr>
        <p:spPr>
          <a:xfrm>
            <a:off x="1761893" y="5774758"/>
            <a:ext cx="4604617" cy="646331"/>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Specifies the Java class model used for the schema generation in the </a:t>
            </a:r>
            <a:r>
              <a:rPr lang="en-US" sz="1200" dirty="0" err="1">
                <a:solidFill>
                  <a:srgbClr val="FF6600"/>
                </a:solidFill>
                <a:latin typeface="Raleway Light" panose="020B0403030101060003" pitchFamily="34" charset="77"/>
              </a:rPr>
              <a:t>documentation.Swagger</a:t>
            </a:r>
            <a:r>
              <a:rPr lang="en-US" sz="1200" dirty="0">
                <a:solidFill>
                  <a:srgbClr val="FF6600"/>
                </a:solidFill>
                <a:latin typeface="Raleway Light" panose="020B0403030101060003" pitchFamily="34" charset="77"/>
              </a:rPr>
              <a:t> UI will display the fields of the Todo class.</a:t>
            </a:r>
          </a:p>
        </p:txBody>
      </p:sp>
      <p:sp>
        <p:nvSpPr>
          <p:cNvPr id="60" name="TextBox 7">
            <a:extLst>
              <a:ext uri="{FF2B5EF4-FFF2-40B4-BE49-F238E27FC236}">
                <a16:creationId xmlns:a16="http://schemas.microsoft.com/office/drawing/2014/main" id="{E0493353-F31D-A7FE-A52F-138E5EB92AC6}"/>
              </a:ext>
            </a:extLst>
          </p:cNvPr>
          <p:cNvSpPr txBox="1"/>
          <p:nvPr/>
        </p:nvSpPr>
        <p:spPr>
          <a:xfrm>
            <a:off x="4720590" y="4447476"/>
            <a:ext cx="4366531" cy="461665"/>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Indicates that the returned value is a list or array of elements, and each element follows the given schema.</a:t>
            </a:r>
          </a:p>
        </p:txBody>
      </p:sp>
    </p:spTree>
    <p:extLst>
      <p:ext uri="{BB962C8B-B14F-4D97-AF65-F5344CB8AC3E}">
        <p14:creationId xmlns:p14="http://schemas.microsoft.com/office/powerpoint/2010/main" val="267834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Create the </a:t>
            </a:r>
            <a:r>
              <a:rPr lang="en-US" sz="2800" dirty="0" err="1"/>
              <a:t>TodoRestApi</a:t>
            </a:r>
            <a:r>
              <a:rPr lang="en-US" sz="2800" dirty="0"/>
              <a:t> </a:t>
            </a:r>
            <a:r>
              <a:rPr lang="en-US" sz="2800" dirty="0">
                <a:solidFill>
                  <a:schemeClr val="tx1"/>
                </a:solidFill>
              </a:rPr>
              <a:t>Interface</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dirty="0"/>
              <a:t>Alfredo Farò, University of L’Aquila</a:t>
            </a:r>
            <a:endParaRPr lang="en-US" noProof="0" dirty="0"/>
          </a:p>
        </p:txBody>
      </p:sp>
      <p:sp>
        <p:nvSpPr>
          <p:cNvPr id="5" name="Date Placeholder 4"/>
          <p:cNvSpPr>
            <a:spLocks noGrp="1"/>
          </p:cNvSpPr>
          <p:nvPr>
            <p:ph type="dt" sz="half" idx="2"/>
          </p:nvPr>
        </p:nvSpPr>
        <p:spPr/>
        <p:txBody>
          <a:bodyPr/>
          <a:lstStyle/>
          <a:p>
            <a:r>
              <a:rPr lang="it-IT" noProof="0" dirty="0"/>
              <a:t>23/05/2025</a:t>
            </a:r>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14</a:t>
            </a:fld>
            <a:endParaRPr lang="en-US" noProof="0" dirty="0"/>
          </a:p>
        </p:txBody>
      </p:sp>
      <p:pic>
        <p:nvPicPr>
          <p:cNvPr id="10" name="Immagine 9">
            <a:extLst>
              <a:ext uri="{FF2B5EF4-FFF2-40B4-BE49-F238E27FC236}">
                <a16:creationId xmlns:a16="http://schemas.microsoft.com/office/drawing/2014/main" id="{A4BBC45A-56A7-E51A-D4C3-93E482CA7CF8}"/>
              </a:ext>
            </a:extLst>
          </p:cNvPr>
          <p:cNvPicPr>
            <a:picLocks noChangeAspect="1"/>
          </p:cNvPicPr>
          <p:nvPr/>
        </p:nvPicPr>
        <p:blipFill>
          <a:blip r:embed="rId3"/>
          <a:stretch>
            <a:fillRect/>
          </a:stretch>
        </p:blipFill>
        <p:spPr>
          <a:xfrm>
            <a:off x="447232" y="2004813"/>
            <a:ext cx="6344535" cy="2848373"/>
          </a:xfrm>
          <a:prstGeom prst="rect">
            <a:avLst/>
          </a:prstGeom>
        </p:spPr>
      </p:pic>
      <p:sp>
        <p:nvSpPr>
          <p:cNvPr id="14" name="Rectangle 11">
            <a:extLst>
              <a:ext uri="{FF2B5EF4-FFF2-40B4-BE49-F238E27FC236}">
                <a16:creationId xmlns:a16="http://schemas.microsoft.com/office/drawing/2014/main" id="{B06D75E5-ACD2-22A9-880D-8E7493668EA3}"/>
              </a:ext>
            </a:extLst>
          </p:cNvPr>
          <p:cNvSpPr/>
          <p:nvPr/>
        </p:nvSpPr>
        <p:spPr>
          <a:xfrm>
            <a:off x="2556301" y="3611037"/>
            <a:ext cx="582410" cy="163804"/>
          </a:xfrm>
          <a:prstGeom prst="rect">
            <a:avLst/>
          </a:prstGeom>
          <a:ln w="9525">
            <a:solidFill>
              <a:srgbClr val="FF6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1">
            <a:extLst>
              <a:ext uri="{FF2B5EF4-FFF2-40B4-BE49-F238E27FC236}">
                <a16:creationId xmlns:a16="http://schemas.microsoft.com/office/drawing/2014/main" id="{5D0FB0F6-7D2B-1951-CEFD-6D26E3339BF3}"/>
              </a:ext>
            </a:extLst>
          </p:cNvPr>
          <p:cNvSpPr/>
          <p:nvPr/>
        </p:nvSpPr>
        <p:spPr>
          <a:xfrm>
            <a:off x="4126299" y="3612935"/>
            <a:ext cx="838940" cy="163804"/>
          </a:xfrm>
          <a:prstGeom prst="rect">
            <a:avLst/>
          </a:prstGeom>
          <a:ln w="9525">
            <a:solidFill>
              <a:srgbClr val="FF6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7">
            <a:extLst>
              <a:ext uri="{FF2B5EF4-FFF2-40B4-BE49-F238E27FC236}">
                <a16:creationId xmlns:a16="http://schemas.microsoft.com/office/drawing/2014/main" id="{7355B751-B215-A662-9283-E8B3DDA30CD6}"/>
              </a:ext>
            </a:extLst>
          </p:cNvPr>
          <p:cNvSpPr txBox="1"/>
          <p:nvPr/>
        </p:nvSpPr>
        <p:spPr>
          <a:xfrm>
            <a:off x="2461978" y="4239873"/>
            <a:ext cx="5824772" cy="276999"/>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@GET marks the method as an HTTP GET handler</a:t>
            </a:r>
          </a:p>
        </p:txBody>
      </p:sp>
      <p:sp>
        <p:nvSpPr>
          <p:cNvPr id="20" name="TextBox 7">
            <a:extLst>
              <a:ext uri="{FF2B5EF4-FFF2-40B4-BE49-F238E27FC236}">
                <a16:creationId xmlns:a16="http://schemas.microsoft.com/office/drawing/2014/main" id="{DF1751A1-D966-0FB3-D807-C85253E2BCF9}"/>
              </a:ext>
            </a:extLst>
          </p:cNvPr>
          <p:cNvSpPr txBox="1"/>
          <p:nvPr/>
        </p:nvSpPr>
        <p:spPr>
          <a:xfrm>
            <a:off x="2461978" y="4841506"/>
            <a:ext cx="5824772" cy="276999"/>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@PathParam("id") maps the path variable to the method parameter</a:t>
            </a:r>
          </a:p>
        </p:txBody>
      </p:sp>
      <p:sp>
        <p:nvSpPr>
          <p:cNvPr id="21" name="TextBox 7">
            <a:extLst>
              <a:ext uri="{FF2B5EF4-FFF2-40B4-BE49-F238E27FC236}">
                <a16:creationId xmlns:a16="http://schemas.microsoft.com/office/drawing/2014/main" id="{F6EB5DB5-4158-87CB-103A-BE59D6592411}"/>
              </a:ext>
            </a:extLst>
          </p:cNvPr>
          <p:cNvSpPr txBox="1"/>
          <p:nvPr/>
        </p:nvSpPr>
        <p:spPr>
          <a:xfrm>
            <a:off x="2461978" y="3877322"/>
            <a:ext cx="5824772" cy="276999"/>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@Path("/{id}") defines a dynamic path parameter for the requested item</a:t>
            </a:r>
          </a:p>
        </p:txBody>
      </p:sp>
      <p:sp>
        <p:nvSpPr>
          <p:cNvPr id="22" name="TextBox 7">
            <a:extLst>
              <a:ext uri="{FF2B5EF4-FFF2-40B4-BE49-F238E27FC236}">
                <a16:creationId xmlns:a16="http://schemas.microsoft.com/office/drawing/2014/main" id="{FAE3B6C9-0D81-33D1-5F17-621475FECA67}"/>
              </a:ext>
            </a:extLst>
          </p:cNvPr>
          <p:cNvSpPr txBox="1"/>
          <p:nvPr/>
        </p:nvSpPr>
        <p:spPr>
          <a:xfrm>
            <a:off x="2290528" y="2404428"/>
            <a:ext cx="5824772" cy="276999"/>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@Operation and @ApiResponse document the endpoint in Swagger</a:t>
            </a:r>
          </a:p>
        </p:txBody>
      </p:sp>
      <p:sp>
        <p:nvSpPr>
          <p:cNvPr id="24" name="TextBox 7">
            <a:extLst>
              <a:ext uri="{FF2B5EF4-FFF2-40B4-BE49-F238E27FC236}">
                <a16:creationId xmlns:a16="http://schemas.microsoft.com/office/drawing/2014/main" id="{E12B0168-CA14-4D26-B684-3BFAB545194B}"/>
              </a:ext>
            </a:extLst>
          </p:cNvPr>
          <p:cNvSpPr txBox="1"/>
          <p:nvPr/>
        </p:nvSpPr>
        <p:spPr>
          <a:xfrm>
            <a:off x="5246370" y="2962103"/>
            <a:ext cx="3547110" cy="646331"/>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The @Schema(implementation = </a:t>
            </a:r>
            <a:r>
              <a:rPr lang="en-US" sz="1200" dirty="0" err="1">
                <a:solidFill>
                  <a:srgbClr val="FF6600"/>
                </a:solidFill>
                <a:latin typeface="Raleway Light" panose="020B0403030101060003" pitchFamily="34" charset="77"/>
              </a:rPr>
              <a:t>Todo.class</a:t>
            </a:r>
            <a:r>
              <a:rPr lang="en-US" sz="1200" dirty="0">
                <a:solidFill>
                  <a:srgbClr val="FF6600"/>
                </a:solidFill>
                <a:latin typeface="Raleway Light" panose="020B0403030101060003" pitchFamily="34" charset="77"/>
              </a:rPr>
              <a:t>) annotation defines the expected response model</a:t>
            </a:r>
          </a:p>
        </p:txBody>
      </p:sp>
      <p:cxnSp>
        <p:nvCxnSpPr>
          <p:cNvPr id="30" name="Connettore 4 12">
            <a:extLst>
              <a:ext uri="{FF2B5EF4-FFF2-40B4-BE49-F238E27FC236}">
                <a16:creationId xmlns:a16="http://schemas.microsoft.com/office/drawing/2014/main" id="{5AD7571F-5207-73D8-EC15-9F64EF05E011}"/>
              </a:ext>
            </a:extLst>
          </p:cNvPr>
          <p:cNvCxnSpPr>
            <a:cxnSpLocks/>
            <a:endCxn id="20" idx="1"/>
          </p:cNvCxnSpPr>
          <p:nvPr/>
        </p:nvCxnSpPr>
        <p:spPr>
          <a:xfrm>
            <a:off x="2290528" y="4841506"/>
            <a:ext cx="171450" cy="1385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ttore 4 12">
            <a:extLst>
              <a:ext uri="{FF2B5EF4-FFF2-40B4-BE49-F238E27FC236}">
                <a16:creationId xmlns:a16="http://schemas.microsoft.com/office/drawing/2014/main" id="{2DEB691B-80C5-43A9-D952-DA7D89D5C518}"/>
              </a:ext>
            </a:extLst>
          </p:cNvPr>
          <p:cNvCxnSpPr>
            <a:cxnSpLocks/>
          </p:cNvCxnSpPr>
          <p:nvPr/>
        </p:nvCxnSpPr>
        <p:spPr>
          <a:xfrm flipV="1">
            <a:off x="1931670" y="4043099"/>
            <a:ext cx="530308" cy="559325"/>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ttore 4 12">
            <a:extLst>
              <a:ext uri="{FF2B5EF4-FFF2-40B4-BE49-F238E27FC236}">
                <a16:creationId xmlns:a16="http://schemas.microsoft.com/office/drawing/2014/main" id="{90ED9745-C19A-9A1F-BFDD-B86856CFD5F8}"/>
              </a:ext>
            </a:extLst>
          </p:cNvPr>
          <p:cNvCxnSpPr>
            <a:cxnSpLocks/>
          </p:cNvCxnSpPr>
          <p:nvPr/>
        </p:nvCxnSpPr>
        <p:spPr>
          <a:xfrm flipV="1">
            <a:off x="1280160" y="4393403"/>
            <a:ext cx="1181818" cy="2980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ttore 4 12">
            <a:extLst>
              <a:ext uri="{FF2B5EF4-FFF2-40B4-BE49-F238E27FC236}">
                <a16:creationId xmlns:a16="http://schemas.microsoft.com/office/drawing/2014/main" id="{49BC4F12-0D61-E92A-E259-E76C68218E9D}"/>
              </a:ext>
            </a:extLst>
          </p:cNvPr>
          <p:cNvCxnSpPr>
            <a:cxnSpLocks/>
            <a:stCxn id="15" idx="3"/>
            <a:endCxn id="24" idx="1"/>
          </p:cNvCxnSpPr>
          <p:nvPr/>
        </p:nvCxnSpPr>
        <p:spPr>
          <a:xfrm flipV="1">
            <a:off x="4965239" y="3285269"/>
            <a:ext cx="281131" cy="409568"/>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ttore 4 12">
            <a:extLst>
              <a:ext uri="{FF2B5EF4-FFF2-40B4-BE49-F238E27FC236}">
                <a16:creationId xmlns:a16="http://schemas.microsoft.com/office/drawing/2014/main" id="{23A7BF7F-8AB0-012C-4E86-3CD6C9703228}"/>
              </a:ext>
            </a:extLst>
          </p:cNvPr>
          <p:cNvCxnSpPr>
            <a:cxnSpLocks/>
            <a:endCxn id="22" idx="1"/>
          </p:cNvCxnSpPr>
          <p:nvPr/>
        </p:nvCxnSpPr>
        <p:spPr>
          <a:xfrm flipV="1">
            <a:off x="1508760" y="2542928"/>
            <a:ext cx="781768" cy="150287"/>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ttore 4 12">
            <a:extLst>
              <a:ext uri="{FF2B5EF4-FFF2-40B4-BE49-F238E27FC236}">
                <a16:creationId xmlns:a16="http://schemas.microsoft.com/office/drawing/2014/main" id="{127D40F0-A8CF-BBD9-EB37-ABCA4CBD7ACE}"/>
              </a:ext>
            </a:extLst>
          </p:cNvPr>
          <p:cNvCxnSpPr>
            <a:cxnSpLocks/>
            <a:endCxn id="22" idx="1"/>
          </p:cNvCxnSpPr>
          <p:nvPr/>
        </p:nvCxnSpPr>
        <p:spPr>
          <a:xfrm flipV="1">
            <a:off x="2034540" y="2542928"/>
            <a:ext cx="255988" cy="500591"/>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138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200" dirty="0">
                <a:solidFill>
                  <a:schemeClr val="tx1"/>
                </a:solidFill>
              </a:rPr>
              <a:t>Define the </a:t>
            </a:r>
            <a:r>
              <a:rPr lang="en-US" sz="2200" dirty="0" err="1">
                <a:solidFill>
                  <a:schemeClr val="tx1"/>
                </a:solidFill>
              </a:rPr>
              <a:t>createTodo</a:t>
            </a:r>
            <a:r>
              <a:rPr lang="en-US" sz="2200" dirty="0">
                <a:solidFill>
                  <a:schemeClr val="tx1"/>
                </a:solidFill>
              </a:rPr>
              <a:t> endpoint (with POST and request body)</a:t>
            </a:r>
            <a:endParaRPr lang="it-IT" sz="22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D1FB1C4C-9C6A-B247-A14B-94CF2D8157CA}"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15</a:t>
            </a:fld>
            <a:endParaRPr lang="en-US" noProof="0" dirty="0"/>
          </a:p>
        </p:txBody>
      </p:sp>
      <p:pic>
        <p:nvPicPr>
          <p:cNvPr id="22" name="Immagine 21">
            <a:extLst>
              <a:ext uri="{FF2B5EF4-FFF2-40B4-BE49-F238E27FC236}">
                <a16:creationId xmlns:a16="http://schemas.microsoft.com/office/drawing/2014/main" id="{3291113C-E727-20AA-DEC2-E72E4E08213D}"/>
              </a:ext>
            </a:extLst>
          </p:cNvPr>
          <p:cNvPicPr>
            <a:picLocks noChangeAspect="1"/>
          </p:cNvPicPr>
          <p:nvPr/>
        </p:nvPicPr>
        <p:blipFill>
          <a:blip r:embed="rId3"/>
          <a:stretch>
            <a:fillRect/>
          </a:stretch>
        </p:blipFill>
        <p:spPr>
          <a:xfrm>
            <a:off x="433670" y="1241353"/>
            <a:ext cx="6134398" cy="4549104"/>
          </a:xfrm>
          <a:prstGeom prst="rect">
            <a:avLst/>
          </a:prstGeom>
        </p:spPr>
      </p:pic>
      <p:sp>
        <p:nvSpPr>
          <p:cNvPr id="23" name="TextBox 7">
            <a:extLst>
              <a:ext uri="{FF2B5EF4-FFF2-40B4-BE49-F238E27FC236}">
                <a16:creationId xmlns:a16="http://schemas.microsoft.com/office/drawing/2014/main" id="{830BA6D1-937F-96F0-B5EA-66B4F5DEDA9B}"/>
              </a:ext>
            </a:extLst>
          </p:cNvPr>
          <p:cNvSpPr txBox="1"/>
          <p:nvPr/>
        </p:nvSpPr>
        <p:spPr>
          <a:xfrm>
            <a:off x="4989480" y="2556576"/>
            <a:ext cx="3750958" cy="646331"/>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@POST maps the method to HTTP POST requests.</a:t>
            </a:r>
          </a:p>
          <a:p>
            <a:pPr algn="l" fontAlgn="base"/>
            <a:r>
              <a:rPr lang="en-US" sz="1200" dirty="0">
                <a:solidFill>
                  <a:srgbClr val="FF6600"/>
                </a:solidFill>
                <a:latin typeface="Raleway Light" panose="020B0403030101060003" pitchFamily="34" charset="77"/>
              </a:rPr>
              <a:t>@RequestBody defines the body content and its expected media types.</a:t>
            </a:r>
          </a:p>
        </p:txBody>
      </p:sp>
      <p:cxnSp>
        <p:nvCxnSpPr>
          <p:cNvPr id="24" name="Connettore 4 12">
            <a:extLst>
              <a:ext uri="{FF2B5EF4-FFF2-40B4-BE49-F238E27FC236}">
                <a16:creationId xmlns:a16="http://schemas.microsoft.com/office/drawing/2014/main" id="{10874600-49EE-BFE7-9628-3078C674B5E3}"/>
              </a:ext>
            </a:extLst>
          </p:cNvPr>
          <p:cNvCxnSpPr>
            <a:cxnSpLocks/>
            <a:endCxn id="23" idx="1"/>
          </p:cNvCxnSpPr>
          <p:nvPr/>
        </p:nvCxnSpPr>
        <p:spPr>
          <a:xfrm flipV="1">
            <a:off x="1394460" y="2879742"/>
            <a:ext cx="3595020" cy="240648"/>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7">
            <a:extLst>
              <a:ext uri="{FF2B5EF4-FFF2-40B4-BE49-F238E27FC236}">
                <a16:creationId xmlns:a16="http://schemas.microsoft.com/office/drawing/2014/main" id="{45B843B8-BE59-D99F-6CF3-8AAA1060AE40}"/>
              </a:ext>
            </a:extLst>
          </p:cNvPr>
          <p:cNvSpPr txBox="1"/>
          <p:nvPr/>
        </p:nvSpPr>
        <p:spPr>
          <a:xfrm>
            <a:off x="5141880" y="5108815"/>
            <a:ext cx="3750958" cy="1015663"/>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The method accepts a Todo object as input.</a:t>
            </a:r>
          </a:p>
          <a:p>
            <a:pPr algn="l" fontAlgn="base"/>
            <a:r>
              <a:rPr lang="en-US" sz="1200" dirty="0">
                <a:solidFill>
                  <a:srgbClr val="FF6600"/>
                </a:solidFill>
                <a:latin typeface="Raleway Light" panose="020B0403030101060003" pitchFamily="34" charset="77"/>
              </a:rPr>
              <a:t>@Schema(implementation = </a:t>
            </a:r>
            <a:r>
              <a:rPr lang="en-US" sz="1200" dirty="0" err="1">
                <a:solidFill>
                  <a:srgbClr val="FF6600"/>
                </a:solidFill>
                <a:latin typeface="Raleway Light" panose="020B0403030101060003" pitchFamily="34" charset="77"/>
              </a:rPr>
              <a:t>Todo.class</a:t>
            </a:r>
            <a:r>
              <a:rPr lang="en-US" sz="1200" dirty="0">
                <a:solidFill>
                  <a:srgbClr val="FF6600"/>
                </a:solidFill>
                <a:latin typeface="Raleway Light" panose="020B0403030101060003" pitchFamily="34" charset="77"/>
              </a:rPr>
              <a:t>) describes the expected request model for documentation.</a:t>
            </a:r>
          </a:p>
          <a:p>
            <a:pPr algn="l" fontAlgn="base"/>
            <a:r>
              <a:rPr lang="en-US" sz="1200" dirty="0">
                <a:solidFill>
                  <a:srgbClr val="FF6600"/>
                </a:solidFill>
                <a:latin typeface="Raleway Light" panose="020B0403030101060003" pitchFamily="34" charset="77"/>
              </a:rPr>
              <a:t>The method returns a </a:t>
            </a:r>
            <a:r>
              <a:rPr lang="en-US" sz="1200" dirty="0" err="1">
                <a:solidFill>
                  <a:srgbClr val="FF6600"/>
                </a:solidFill>
                <a:latin typeface="Raleway Light" panose="020B0403030101060003" pitchFamily="34" charset="77"/>
              </a:rPr>
              <a:t>boolean</a:t>
            </a:r>
            <a:r>
              <a:rPr lang="en-US" sz="1200" dirty="0">
                <a:solidFill>
                  <a:srgbClr val="FF6600"/>
                </a:solidFill>
                <a:latin typeface="Raleway Light" panose="020B0403030101060003" pitchFamily="34" charset="77"/>
              </a:rPr>
              <a:t>, documented with @ApiResponse.</a:t>
            </a:r>
          </a:p>
        </p:txBody>
      </p:sp>
      <p:cxnSp>
        <p:nvCxnSpPr>
          <p:cNvPr id="28" name="Connettore 4 12">
            <a:extLst>
              <a:ext uri="{FF2B5EF4-FFF2-40B4-BE49-F238E27FC236}">
                <a16:creationId xmlns:a16="http://schemas.microsoft.com/office/drawing/2014/main" id="{56C1B6BD-1812-BC94-6BA2-B6C6809B540B}"/>
              </a:ext>
            </a:extLst>
          </p:cNvPr>
          <p:cNvCxnSpPr>
            <a:cxnSpLocks/>
          </p:cNvCxnSpPr>
          <p:nvPr/>
        </p:nvCxnSpPr>
        <p:spPr>
          <a:xfrm>
            <a:off x="3074670" y="4518130"/>
            <a:ext cx="2067210" cy="109851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687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Create the </a:t>
            </a:r>
            <a:r>
              <a:rPr lang="en-US" sz="2800" dirty="0" err="1"/>
              <a:t>TodoRestApi</a:t>
            </a:r>
            <a:r>
              <a:rPr lang="en-US" sz="2800" dirty="0"/>
              <a:t> </a:t>
            </a:r>
            <a:r>
              <a:rPr lang="en-US" sz="2800" dirty="0">
                <a:solidFill>
                  <a:schemeClr val="tx1"/>
                </a:solidFill>
              </a:rPr>
              <a:t>Interface</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dirty="0"/>
              <a:t>Alfredo Farò, University of L’Aquila</a:t>
            </a:r>
            <a:endParaRPr lang="en-US" noProof="0" dirty="0"/>
          </a:p>
        </p:txBody>
      </p:sp>
      <p:sp>
        <p:nvSpPr>
          <p:cNvPr id="5" name="Date Placeholder 4"/>
          <p:cNvSpPr>
            <a:spLocks noGrp="1"/>
          </p:cNvSpPr>
          <p:nvPr>
            <p:ph type="dt" sz="half" idx="2"/>
          </p:nvPr>
        </p:nvSpPr>
        <p:spPr/>
        <p:txBody>
          <a:bodyPr/>
          <a:lstStyle/>
          <a:p>
            <a:fld id="{ECE0CFAE-1D3D-7D48-BB91-BE2F74AFAE65}"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16</a:t>
            </a:fld>
            <a:endParaRPr lang="en-US" noProof="0" dirty="0"/>
          </a:p>
        </p:txBody>
      </p:sp>
      <p:pic>
        <p:nvPicPr>
          <p:cNvPr id="15" name="Immagine 14">
            <a:extLst>
              <a:ext uri="{FF2B5EF4-FFF2-40B4-BE49-F238E27FC236}">
                <a16:creationId xmlns:a16="http://schemas.microsoft.com/office/drawing/2014/main" id="{D5DC4536-65B2-4EE1-DEFF-4D7E6ABAB11E}"/>
              </a:ext>
            </a:extLst>
          </p:cNvPr>
          <p:cNvPicPr>
            <a:picLocks noChangeAspect="1"/>
          </p:cNvPicPr>
          <p:nvPr/>
        </p:nvPicPr>
        <p:blipFill>
          <a:blip r:embed="rId3"/>
          <a:stretch>
            <a:fillRect/>
          </a:stretch>
        </p:blipFill>
        <p:spPr>
          <a:xfrm>
            <a:off x="167640" y="991683"/>
            <a:ext cx="5751449" cy="5395242"/>
          </a:xfrm>
          <a:prstGeom prst="rect">
            <a:avLst/>
          </a:prstGeom>
        </p:spPr>
      </p:pic>
      <p:sp>
        <p:nvSpPr>
          <p:cNvPr id="16" name="TextBox 7">
            <a:extLst>
              <a:ext uri="{FF2B5EF4-FFF2-40B4-BE49-F238E27FC236}">
                <a16:creationId xmlns:a16="http://schemas.microsoft.com/office/drawing/2014/main" id="{A70BC1A8-B640-56B9-2539-4E5332E33AA9}"/>
              </a:ext>
            </a:extLst>
          </p:cNvPr>
          <p:cNvSpPr txBox="1"/>
          <p:nvPr/>
        </p:nvSpPr>
        <p:spPr>
          <a:xfrm>
            <a:off x="5211121" y="991683"/>
            <a:ext cx="3750958" cy="2677656"/>
          </a:xfrm>
          <a:prstGeom prst="rect">
            <a:avLst/>
          </a:prstGeom>
          <a:solidFill>
            <a:schemeClr val="bg1"/>
          </a:solidFill>
          <a:ln>
            <a:solidFill>
              <a:srgbClr val="FF6600"/>
            </a:solidFill>
          </a:ln>
        </p:spPr>
        <p:txBody>
          <a:bodyPr wrap="square">
            <a:spAutoFit/>
          </a:bodyPr>
          <a:lstStyle/>
          <a:p>
            <a:pPr algn="l" fontAlgn="base"/>
            <a:r>
              <a:rPr lang="en-US" sz="1200" b="1" dirty="0">
                <a:solidFill>
                  <a:srgbClr val="FF6600"/>
                </a:solidFill>
                <a:latin typeface="Raleway Light" panose="020B0403030101060003" pitchFamily="34" charset="77"/>
              </a:rPr>
              <a:t>PUT /</a:t>
            </a:r>
            <a:r>
              <a:rPr lang="en-US" sz="1200" b="1" dirty="0" err="1">
                <a:solidFill>
                  <a:srgbClr val="FF6600"/>
                </a:solidFill>
                <a:latin typeface="Raleway Light" panose="020B0403030101060003" pitchFamily="34" charset="77"/>
              </a:rPr>
              <a:t>todos</a:t>
            </a:r>
            <a:endParaRPr lang="en-US" sz="1200" b="1" dirty="0">
              <a:solidFill>
                <a:srgbClr val="FF6600"/>
              </a:solidFill>
              <a:latin typeface="Raleway Light" panose="020B0403030101060003" pitchFamily="34" charset="77"/>
            </a:endParaRPr>
          </a:p>
          <a:p>
            <a:pPr algn="l" fontAlgn="base"/>
            <a:r>
              <a:rPr lang="en-US" sz="1200" b="1" dirty="0">
                <a:solidFill>
                  <a:srgbClr val="FF6600"/>
                </a:solidFill>
                <a:latin typeface="Raleway Light" panose="020B0403030101060003" pitchFamily="34" charset="77"/>
              </a:rPr>
              <a:t>Content-Type: application/</a:t>
            </a:r>
            <a:r>
              <a:rPr lang="en-US" sz="1200" b="1" dirty="0" err="1">
                <a:solidFill>
                  <a:srgbClr val="FF6600"/>
                </a:solidFill>
                <a:latin typeface="Raleway Light" panose="020B0403030101060003" pitchFamily="34" charset="77"/>
              </a:rPr>
              <a:t>json</a:t>
            </a:r>
            <a:endParaRPr lang="en-US" sz="1200" b="1" dirty="0">
              <a:solidFill>
                <a:srgbClr val="FF6600"/>
              </a:solidFill>
              <a:latin typeface="Raleway Light" panose="020B0403030101060003" pitchFamily="34" charset="77"/>
            </a:endParaRPr>
          </a:p>
          <a:p>
            <a:pPr algn="l" fontAlgn="base"/>
            <a:endParaRPr lang="en-US" sz="1200" b="1" dirty="0">
              <a:solidFill>
                <a:srgbClr val="FF6600"/>
              </a:solidFill>
              <a:latin typeface="Raleway Light" panose="020B0403030101060003" pitchFamily="34" charset="77"/>
            </a:endParaRPr>
          </a:p>
          <a:p>
            <a:pPr algn="l" fontAlgn="base"/>
            <a:r>
              <a:rPr lang="en-US" sz="1200" b="1" dirty="0">
                <a:solidFill>
                  <a:srgbClr val="FF6600"/>
                </a:solidFill>
                <a:latin typeface="Raleway Light" panose="020B0403030101060003" pitchFamily="34" charset="77"/>
              </a:rPr>
              <a:t>{</a:t>
            </a:r>
          </a:p>
          <a:p>
            <a:pPr algn="l" fontAlgn="base"/>
            <a:r>
              <a:rPr lang="en-US" sz="1200" b="1" dirty="0">
                <a:solidFill>
                  <a:srgbClr val="FF6600"/>
                </a:solidFill>
                <a:latin typeface="Raleway Light" panose="020B0403030101060003" pitchFamily="34" charset="77"/>
              </a:rPr>
              <a:t>  "id": 3,</a:t>
            </a:r>
          </a:p>
          <a:p>
            <a:pPr algn="l" fontAlgn="base"/>
            <a:r>
              <a:rPr lang="en-US" sz="1200" b="1" dirty="0">
                <a:solidFill>
                  <a:srgbClr val="FF6600"/>
                </a:solidFill>
                <a:latin typeface="Raleway Light" panose="020B0403030101060003" pitchFamily="34" charset="77"/>
              </a:rPr>
              <a:t>  "summary": "Updated summary",</a:t>
            </a:r>
          </a:p>
          <a:p>
            <a:pPr algn="l" fontAlgn="base"/>
            <a:r>
              <a:rPr lang="en-US" sz="1200" b="1" dirty="0">
                <a:solidFill>
                  <a:srgbClr val="FF6600"/>
                </a:solidFill>
                <a:latin typeface="Raleway Light" panose="020B0403030101060003" pitchFamily="34" charset="77"/>
              </a:rPr>
              <a:t>  "description": "Updated description"</a:t>
            </a:r>
          </a:p>
          <a:p>
            <a:pPr algn="l" fontAlgn="base"/>
            <a:r>
              <a:rPr lang="en-US" sz="1200" b="1" dirty="0">
                <a:solidFill>
                  <a:srgbClr val="FF6600"/>
                </a:solidFill>
                <a:latin typeface="Raleway Light" panose="020B0403030101060003" pitchFamily="34" charset="77"/>
              </a:rPr>
              <a:t>}</a:t>
            </a:r>
          </a:p>
          <a:p>
            <a:pPr algn="l" fontAlgn="base"/>
            <a:endParaRPr lang="en-US" sz="1200" dirty="0">
              <a:solidFill>
                <a:srgbClr val="FF6600"/>
              </a:solidFill>
              <a:latin typeface="Raleway Light" panose="020B0403030101060003" pitchFamily="34" charset="77"/>
            </a:endParaRPr>
          </a:p>
          <a:p>
            <a:pPr algn="l" fontAlgn="base"/>
            <a:r>
              <a:rPr lang="en-US" sz="1200" dirty="0">
                <a:solidFill>
                  <a:srgbClr val="FF6600"/>
                </a:solidFill>
                <a:latin typeface="Raleway Light" panose="020B0403030101060003" pitchFamily="34" charset="77"/>
              </a:rPr>
              <a:t>@PUT with @Consumes(MediaType.APPLICATION_JSON) is used to update an existing </a:t>
            </a:r>
            <a:r>
              <a:rPr lang="en-US" sz="1200" dirty="0" err="1">
                <a:solidFill>
                  <a:srgbClr val="FF6600"/>
                </a:solidFill>
                <a:latin typeface="Raleway Light" panose="020B0403030101060003" pitchFamily="34" charset="77"/>
              </a:rPr>
              <a:t>Todo.It</a:t>
            </a:r>
            <a:r>
              <a:rPr lang="en-US" sz="1200" dirty="0">
                <a:solidFill>
                  <a:srgbClr val="FF6600"/>
                </a:solidFill>
                <a:latin typeface="Raleway Light" panose="020B0403030101060003" pitchFamily="34" charset="77"/>
              </a:rPr>
              <a:t> takes a JSON object in the request body and returns a </a:t>
            </a:r>
            <a:r>
              <a:rPr lang="en-US" sz="1200" dirty="0" err="1">
                <a:solidFill>
                  <a:srgbClr val="FF6600"/>
                </a:solidFill>
                <a:latin typeface="Raleway Light" panose="020B0403030101060003" pitchFamily="34" charset="77"/>
              </a:rPr>
              <a:t>boolean</a:t>
            </a:r>
            <a:r>
              <a:rPr lang="en-US" sz="1200" dirty="0">
                <a:solidFill>
                  <a:srgbClr val="FF6600"/>
                </a:solidFill>
                <a:latin typeface="Raleway Light" panose="020B0403030101060003" pitchFamily="34" charset="77"/>
              </a:rPr>
              <a:t> indicating success.</a:t>
            </a:r>
          </a:p>
        </p:txBody>
      </p:sp>
      <p:sp>
        <p:nvSpPr>
          <p:cNvPr id="17" name="TextBox 7">
            <a:extLst>
              <a:ext uri="{FF2B5EF4-FFF2-40B4-BE49-F238E27FC236}">
                <a16:creationId xmlns:a16="http://schemas.microsoft.com/office/drawing/2014/main" id="{42653D23-F2B9-B912-3DA9-9275D4A499A6}"/>
              </a:ext>
            </a:extLst>
          </p:cNvPr>
          <p:cNvSpPr txBox="1"/>
          <p:nvPr/>
        </p:nvSpPr>
        <p:spPr>
          <a:xfrm>
            <a:off x="5210837" y="5293190"/>
            <a:ext cx="3750958" cy="830997"/>
          </a:xfrm>
          <a:prstGeom prst="rect">
            <a:avLst/>
          </a:prstGeom>
          <a:solidFill>
            <a:schemeClr val="bg1"/>
          </a:solidFill>
          <a:ln>
            <a:solidFill>
              <a:srgbClr val="FF6600"/>
            </a:solidFill>
          </a:ln>
        </p:spPr>
        <p:txBody>
          <a:bodyPr wrap="square">
            <a:spAutoFit/>
          </a:bodyPr>
          <a:lstStyle/>
          <a:p>
            <a:pPr algn="l" fontAlgn="base"/>
            <a:r>
              <a:rPr lang="en-US" sz="1200" b="1" dirty="0">
                <a:solidFill>
                  <a:srgbClr val="FF6600"/>
                </a:solidFill>
                <a:latin typeface="Raleway Light" panose="020B0403030101060003" pitchFamily="34" charset="77"/>
              </a:rPr>
              <a:t>DELETE /</a:t>
            </a:r>
            <a:r>
              <a:rPr lang="en-US" sz="1200" b="1" dirty="0" err="1">
                <a:solidFill>
                  <a:srgbClr val="FF6600"/>
                </a:solidFill>
                <a:latin typeface="Raleway Light" panose="020B0403030101060003" pitchFamily="34" charset="77"/>
              </a:rPr>
              <a:t>todos</a:t>
            </a:r>
            <a:r>
              <a:rPr lang="en-US" sz="1200" b="1" dirty="0">
                <a:solidFill>
                  <a:srgbClr val="FF6600"/>
                </a:solidFill>
                <a:latin typeface="Raleway Light" panose="020B0403030101060003" pitchFamily="34" charset="77"/>
              </a:rPr>
              <a:t>/3</a:t>
            </a:r>
          </a:p>
          <a:p>
            <a:pPr algn="l" fontAlgn="base"/>
            <a:r>
              <a:rPr lang="en-US" sz="1200" dirty="0">
                <a:solidFill>
                  <a:srgbClr val="FF6600"/>
                </a:solidFill>
                <a:latin typeface="Raleway Light" panose="020B0403030101060003" pitchFamily="34" charset="77"/>
              </a:rPr>
              <a:t>@DELETE with @Path("/{id}") deletes a Todo by its </a:t>
            </a:r>
            <a:r>
              <a:rPr lang="en-US" sz="1200" dirty="0" err="1">
                <a:solidFill>
                  <a:srgbClr val="FF6600"/>
                </a:solidFill>
                <a:latin typeface="Raleway Light" panose="020B0403030101060003" pitchFamily="34" charset="77"/>
              </a:rPr>
              <a:t>ID.The</a:t>
            </a:r>
            <a:r>
              <a:rPr lang="en-US" sz="1200" dirty="0">
                <a:solidFill>
                  <a:srgbClr val="FF6600"/>
                </a:solidFill>
                <a:latin typeface="Raleway Light" panose="020B0403030101060003" pitchFamily="34" charset="77"/>
              </a:rPr>
              <a:t> ID is mapped using @PathParam, and the result (true/false) is returned</a:t>
            </a:r>
          </a:p>
        </p:txBody>
      </p:sp>
    </p:spTree>
    <p:extLst>
      <p:ext uri="{BB962C8B-B14F-4D97-AF65-F5344CB8AC3E}">
        <p14:creationId xmlns:p14="http://schemas.microsoft.com/office/powerpoint/2010/main" val="1151412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2800" dirty="0">
                <a:solidFill>
                  <a:schemeClr val="tx1"/>
                </a:solidFill>
              </a:rPr>
              <a:t>Complete </a:t>
            </a:r>
            <a:r>
              <a:rPr lang="it-IT" sz="2800" dirty="0" err="1">
                <a:solidFill>
                  <a:schemeClr val="tx1"/>
                </a:solidFill>
              </a:rPr>
              <a:t>Description</a:t>
            </a:r>
            <a:r>
              <a:rPr lang="it-IT" sz="2800" dirty="0">
                <a:solidFill>
                  <a:schemeClr val="tx1"/>
                </a:solidFill>
              </a:rPr>
              <a:t> of </a:t>
            </a:r>
            <a:r>
              <a:rPr lang="it-IT" sz="2800" dirty="0" err="1">
                <a:solidFill>
                  <a:schemeClr val="tx1"/>
                </a:solidFill>
              </a:rPr>
              <a:t>Swagger</a:t>
            </a:r>
            <a:r>
              <a:rPr lang="it-IT" sz="2800" dirty="0">
                <a:solidFill>
                  <a:schemeClr val="tx1"/>
                </a:solidFill>
              </a:rPr>
              <a:t> </a:t>
            </a:r>
            <a:r>
              <a:rPr lang="it-IT" sz="2800" dirty="0" err="1">
                <a:solidFill>
                  <a:schemeClr val="tx1"/>
                </a:solidFill>
              </a:rPr>
              <a:t>Annotations</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2F4A0E5B-F0D9-9948-996C-541B670B9F49}"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17</a:t>
            </a:fld>
            <a:endParaRPr lang="en-US" noProof="0" dirty="0"/>
          </a:p>
        </p:txBody>
      </p:sp>
      <p:cxnSp>
        <p:nvCxnSpPr>
          <p:cNvPr id="7" name="Connettore 4 12"/>
          <p:cNvCxnSpPr>
            <a:stCxn id="8" idx="2"/>
          </p:cNvCxnSpPr>
          <p:nvPr/>
        </p:nvCxnSpPr>
        <p:spPr>
          <a:xfrm flipH="1">
            <a:off x="6242724" y="1400695"/>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6663900" y="1256695"/>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pic>
        <p:nvPicPr>
          <p:cNvPr id="9" name="Immagine 8">
            <a:extLst>
              <a:ext uri="{FF2B5EF4-FFF2-40B4-BE49-F238E27FC236}">
                <a16:creationId xmlns:a16="http://schemas.microsoft.com/office/drawing/2014/main" id="{DFB67A3A-F37D-9FB9-6B4D-63A8A4F38777}"/>
              </a:ext>
            </a:extLst>
          </p:cNvPr>
          <p:cNvPicPr>
            <a:picLocks noChangeAspect="1"/>
          </p:cNvPicPr>
          <p:nvPr/>
        </p:nvPicPr>
        <p:blipFill>
          <a:blip r:embed="rId3"/>
          <a:stretch>
            <a:fillRect/>
          </a:stretch>
        </p:blipFill>
        <p:spPr>
          <a:xfrm>
            <a:off x="235289" y="930147"/>
            <a:ext cx="7880011" cy="5837046"/>
          </a:xfrm>
          <a:prstGeom prst="rect">
            <a:avLst/>
          </a:prstGeom>
        </p:spPr>
      </p:pic>
    </p:spTree>
    <p:extLst>
      <p:ext uri="{BB962C8B-B14F-4D97-AF65-F5344CB8AC3E}">
        <p14:creationId xmlns:p14="http://schemas.microsoft.com/office/powerpoint/2010/main" val="1634123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Implement the </a:t>
            </a:r>
            <a:r>
              <a:rPr lang="en-US" sz="2800" dirty="0" err="1"/>
              <a:t>TodoRestApi</a:t>
            </a:r>
            <a:r>
              <a:rPr lang="en-US" sz="2800" dirty="0"/>
              <a:t> </a:t>
            </a:r>
            <a:r>
              <a:rPr lang="en-US" sz="2800" dirty="0">
                <a:solidFill>
                  <a:schemeClr val="tx1"/>
                </a:solidFill>
              </a:rPr>
              <a:t>Interface</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667A4D77-4F6D-1240-9CB9-8DEEB599A598}"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18</a:t>
            </a:fld>
            <a:endParaRPr lang="en-US" noProof="0" dirty="0"/>
          </a:p>
        </p:txBody>
      </p:sp>
      <p:pic>
        <p:nvPicPr>
          <p:cNvPr id="18" name="Immagine 17">
            <a:extLst>
              <a:ext uri="{FF2B5EF4-FFF2-40B4-BE49-F238E27FC236}">
                <a16:creationId xmlns:a16="http://schemas.microsoft.com/office/drawing/2014/main" id="{610A8950-DFAD-515C-7EC7-A5CB3E32570E}"/>
              </a:ext>
            </a:extLst>
          </p:cNvPr>
          <p:cNvPicPr>
            <a:picLocks noChangeAspect="1"/>
          </p:cNvPicPr>
          <p:nvPr/>
        </p:nvPicPr>
        <p:blipFill>
          <a:blip r:embed="rId3"/>
          <a:stretch>
            <a:fillRect/>
          </a:stretch>
        </p:blipFill>
        <p:spPr>
          <a:xfrm>
            <a:off x="167640" y="1728063"/>
            <a:ext cx="6748878" cy="2902615"/>
          </a:xfrm>
          <a:prstGeom prst="rect">
            <a:avLst/>
          </a:prstGeom>
        </p:spPr>
      </p:pic>
      <p:sp>
        <p:nvSpPr>
          <p:cNvPr id="19" name="TextBox 7">
            <a:extLst>
              <a:ext uri="{FF2B5EF4-FFF2-40B4-BE49-F238E27FC236}">
                <a16:creationId xmlns:a16="http://schemas.microsoft.com/office/drawing/2014/main" id="{6E9ECCBA-B0D3-A42C-7F6A-BC24F854EEB2}"/>
              </a:ext>
            </a:extLst>
          </p:cNvPr>
          <p:cNvSpPr txBox="1"/>
          <p:nvPr/>
        </p:nvSpPr>
        <p:spPr>
          <a:xfrm>
            <a:off x="5121911" y="2378945"/>
            <a:ext cx="3750958" cy="1200329"/>
          </a:xfrm>
          <a:prstGeom prst="rect">
            <a:avLst/>
          </a:prstGeom>
          <a:solidFill>
            <a:schemeClr val="bg1"/>
          </a:solidFill>
          <a:ln>
            <a:solidFill>
              <a:srgbClr val="FF6600"/>
            </a:solidFill>
          </a:ln>
        </p:spPr>
        <p:txBody>
          <a:bodyPr wrap="square">
            <a:spAutoFit/>
          </a:bodyPr>
          <a:lstStyle/>
          <a:p>
            <a:pPr algn="l" fontAlgn="base"/>
            <a:r>
              <a:rPr lang="en-US" sz="1200" dirty="0" err="1">
                <a:solidFill>
                  <a:srgbClr val="FF6600"/>
                </a:solidFill>
                <a:latin typeface="Raleway Light" panose="020B0403030101060003" pitchFamily="34" charset="77"/>
              </a:rPr>
              <a:t>TodoRestApiImpl</a:t>
            </a:r>
            <a:r>
              <a:rPr lang="en-US" sz="1200" dirty="0">
                <a:solidFill>
                  <a:srgbClr val="FF6600"/>
                </a:solidFill>
                <a:latin typeface="Raleway Light" panose="020B0403030101060003" pitchFamily="34" charset="77"/>
              </a:rPr>
              <a:t> implements all methods declared in the </a:t>
            </a:r>
            <a:r>
              <a:rPr lang="en-US" sz="1200" dirty="0" err="1">
                <a:solidFill>
                  <a:srgbClr val="FF6600"/>
                </a:solidFill>
                <a:latin typeface="Raleway Light" panose="020B0403030101060003" pitchFamily="34" charset="77"/>
              </a:rPr>
              <a:t>interface.It</a:t>
            </a:r>
            <a:r>
              <a:rPr lang="en-US" sz="1200" dirty="0">
                <a:solidFill>
                  <a:srgbClr val="FF6600"/>
                </a:solidFill>
                <a:latin typeface="Raleway Light" panose="020B0403030101060003" pitchFamily="34" charset="77"/>
              </a:rPr>
              <a:t> interacts with the </a:t>
            </a:r>
            <a:r>
              <a:rPr lang="en-US" sz="1200" dirty="0" err="1">
                <a:solidFill>
                  <a:srgbClr val="FF6600"/>
                </a:solidFill>
                <a:latin typeface="Raleway Light" panose="020B0403030101060003" pitchFamily="34" charset="77"/>
              </a:rPr>
              <a:t>TodoDAO</a:t>
            </a:r>
            <a:r>
              <a:rPr lang="en-US" sz="1200" dirty="0">
                <a:solidFill>
                  <a:srgbClr val="FF6600"/>
                </a:solidFill>
                <a:latin typeface="Raleway Light" panose="020B0403030101060003" pitchFamily="34" charset="77"/>
              </a:rPr>
              <a:t> class, which simulates a data </a:t>
            </a:r>
            <a:r>
              <a:rPr lang="en-US" sz="1200" dirty="0" err="1">
                <a:solidFill>
                  <a:srgbClr val="FF6600"/>
                </a:solidFill>
                <a:latin typeface="Raleway Light" panose="020B0403030101060003" pitchFamily="34" charset="77"/>
              </a:rPr>
              <a:t>source.The</a:t>
            </a:r>
            <a:r>
              <a:rPr lang="en-US" sz="1200" dirty="0">
                <a:solidFill>
                  <a:srgbClr val="FF6600"/>
                </a:solidFill>
                <a:latin typeface="Raleway Light" panose="020B0403030101060003" pitchFamily="34" charset="77"/>
              </a:rPr>
              <a:t> </a:t>
            </a:r>
            <a:r>
              <a:rPr lang="en-US" sz="1200" dirty="0" err="1">
                <a:solidFill>
                  <a:srgbClr val="FF6600"/>
                </a:solidFill>
                <a:latin typeface="Raleway Light" panose="020B0403030101060003" pitchFamily="34" charset="77"/>
              </a:rPr>
              <a:t>getTodos</a:t>
            </a:r>
            <a:r>
              <a:rPr lang="en-US" sz="1200" dirty="0">
                <a:solidFill>
                  <a:srgbClr val="FF6600"/>
                </a:solidFill>
                <a:latin typeface="Raleway Light" panose="020B0403030101060003" pitchFamily="34" charset="77"/>
              </a:rPr>
              <a:t>() method returns the full list of tasks while The </a:t>
            </a:r>
            <a:r>
              <a:rPr lang="en-US" sz="1200" dirty="0" err="1">
                <a:solidFill>
                  <a:srgbClr val="FF6600"/>
                </a:solidFill>
                <a:latin typeface="Raleway Light" panose="020B0403030101060003" pitchFamily="34" charset="77"/>
              </a:rPr>
              <a:t>getTodo</a:t>
            </a:r>
            <a:r>
              <a:rPr lang="en-US" sz="1200" dirty="0">
                <a:solidFill>
                  <a:srgbClr val="FF6600"/>
                </a:solidFill>
                <a:latin typeface="Raleway Light" panose="020B0403030101060003" pitchFamily="34" charset="77"/>
              </a:rPr>
              <a:t>(id) method searches and returns a specific task by its ID.</a:t>
            </a:r>
          </a:p>
        </p:txBody>
      </p:sp>
      <p:cxnSp>
        <p:nvCxnSpPr>
          <p:cNvPr id="20" name="Connettore 4 12">
            <a:extLst>
              <a:ext uri="{FF2B5EF4-FFF2-40B4-BE49-F238E27FC236}">
                <a16:creationId xmlns:a16="http://schemas.microsoft.com/office/drawing/2014/main" id="{B80755DC-A331-1F5B-E7FF-4CAF549CC9EA}"/>
              </a:ext>
            </a:extLst>
          </p:cNvPr>
          <p:cNvCxnSpPr>
            <a:cxnSpLocks/>
            <a:endCxn id="19" idx="1"/>
          </p:cNvCxnSpPr>
          <p:nvPr/>
        </p:nvCxnSpPr>
        <p:spPr>
          <a:xfrm>
            <a:off x="2330605" y="2032445"/>
            <a:ext cx="2791306" cy="946665"/>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29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Implement the </a:t>
            </a:r>
            <a:r>
              <a:rPr lang="en-US" sz="2800" dirty="0" err="1"/>
              <a:t>TodoRestApi</a:t>
            </a:r>
            <a:r>
              <a:rPr lang="en-US" sz="2800" dirty="0"/>
              <a:t> </a:t>
            </a:r>
            <a:r>
              <a:rPr lang="en-US" sz="2800" dirty="0">
                <a:solidFill>
                  <a:schemeClr val="tx1"/>
                </a:solidFill>
              </a:rPr>
              <a:t>Interface</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9C63C8CB-050A-B94A-8A88-BF8B52E48AFE}"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19</a:t>
            </a:fld>
            <a:endParaRPr lang="en-US" noProof="0" dirty="0"/>
          </a:p>
        </p:txBody>
      </p:sp>
      <p:pic>
        <p:nvPicPr>
          <p:cNvPr id="16" name="Immagine 15">
            <a:extLst>
              <a:ext uri="{FF2B5EF4-FFF2-40B4-BE49-F238E27FC236}">
                <a16:creationId xmlns:a16="http://schemas.microsoft.com/office/drawing/2014/main" id="{B6A978BE-C85F-6E25-8957-707102C98559}"/>
              </a:ext>
            </a:extLst>
          </p:cNvPr>
          <p:cNvPicPr>
            <a:picLocks noChangeAspect="1"/>
          </p:cNvPicPr>
          <p:nvPr/>
        </p:nvPicPr>
        <p:blipFill>
          <a:blip r:embed="rId3"/>
          <a:stretch>
            <a:fillRect/>
          </a:stretch>
        </p:blipFill>
        <p:spPr>
          <a:xfrm>
            <a:off x="67326" y="1389300"/>
            <a:ext cx="4984176" cy="3751885"/>
          </a:xfrm>
          <a:prstGeom prst="rect">
            <a:avLst/>
          </a:prstGeom>
        </p:spPr>
      </p:pic>
      <p:sp>
        <p:nvSpPr>
          <p:cNvPr id="17" name="TextBox 7">
            <a:extLst>
              <a:ext uri="{FF2B5EF4-FFF2-40B4-BE49-F238E27FC236}">
                <a16:creationId xmlns:a16="http://schemas.microsoft.com/office/drawing/2014/main" id="{FDDBB467-488F-4506-F762-B38347FA3032}"/>
              </a:ext>
            </a:extLst>
          </p:cNvPr>
          <p:cNvSpPr txBox="1"/>
          <p:nvPr/>
        </p:nvSpPr>
        <p:spPr>
          <a:xfrm>
            <a:off x="4954643" y="1085403"/>
            <a:ext cx="3750958" cy="1200329"/>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create(Todo </a:t>
            </a:r>
            <a:r>
              <a:rPr lang="en-US" sz="1200" dirty="0" err="1">
                <a:solidFill>
                  <a:srgbClr val="FF6600"/>
                </a:solidFill>
                <a:latin typeface="Raleway Light" panose="020B0403030101060003" pitchFamily="34" charset="77"/>
              </a:rPr>
              <a:t>todo</a:t>
            </a:r>
            <a:r>
              <a:rPr lang="en-US" sz="1200" dirty="0">
                <a:solidFill>
                  <a:srgbClr val="FF6600"/>
                </a:solidFill>
                <a:latin typeface="Raleway Light" panose="020B0403030101060003" pitchFamily="34" charset="77"/>
              </a:rPr>
              <a:t>) method</a:t>
            </a:r>
          </a:p>
          <a:p>
            <a:pPr algn="l" fontAlgn="base"/>
            <a:r>
              <a:rPr lang="en-US" sz="1200" dirty="0">
                <a:solidFill>
                  <a:srgbClr val="FF6600"/>
                </a:solidFill>
                <a:latin typeface="Raleway Light" panose="020B0403030101060003" pitchFamily="34" charset="77"/>
              </a:rPr>
              <a:t>Implements the POST operation.</a:t>
            </a:r>
          </a:p>
          <a:p>
            <a:pPr algn="l" fontAlgn="base"/>
            <a:r>
              <a:rPr lang="en-US" sz="1200" dirty="0">
                <a:solidFill>
                  <a:srgbClr val="FF6600"/>
                </a:solidFill>
                <a:latin typeface="Raleway Light" panose="020B0403030101060003" pitchFamily="34" charset="77"/>
              </a:rPr>
              <a:t>It checks if the provided </a:t>
            </a:r>
            <a:r>
              <a:rPr lang="en-US" sz="1200" dirty="0" err="1">
                <a:solidFill>
                  <a:srgbClr val="FF6600"/>
                </a:solidFill>
                <a:latin typeface="Raleway Light" panose="020B0403030101060003" pitchFamily="34" charset="77"/>
              </a:rPr>
              <a:t>todo</a:t>
            </a:r>
            <a:r>
              <a:rPr lang="en-US" sz="1200" dirty="0">
                <a:solidFill>
                  <a:srgbClr val="FF6600"/>
                </a:solidFill>
                <a:latin typeface="Raleway Light" panose="020B0403030101060003" pitchFamily="34" charset="77"/>
              </a:rPr>
              <a:t> already exists in the list:</a:t>
            </a:r>
          </a:p>
          <a:p>
            <a:pPr algn="l" fontAlgn="base"/>
            <a:r>
              <a:rPr lang="en-US" sz="1200" dirty="0">
                <a:solidFill>
                  <a:srgbClr val="FF6600"/>
                </a:solidFill>
                <a:latin typeface="Raleway Light" panose="020B0403030101060003" pitchFamily="34" charset="77"/>
              </a:rPr>
              <a:t>- if yes → returns false</a:t>
            </a:r>
          </a:p>
          <a:p>
            <a:pPr algn="l" fontAlgn="base"/>
            <a:r>
              <a:rPr lang="en-US" sz="1200" dirty="0">
                <a:solidFill>
                  <a:srgbClr val="FF6600"/>
                </a:solidFill>
                <a:latin typeface="Raleway Light" panose="020B0403030101060003" pitchFamily="34" charset="77"/>
              </a:rPr>
              <a:t>- if not → adds the new </a:t>
            </a:r>
            <a:r>
              <a:rPr lang="en-US" sz="1200" dirty="0" err="1">
                <a:solidFill>
                  <a:srgbClr val="FF6600"/>
                </a:solidFill>
                <a:latin typeface="Raleway Light" panose="020B0403030101060003" pitchFamily="34" charset="77"/>
              </a:rPr>
              <a:t>todo</a:t>
            </a:r>
            <a:r>
              <a:rPr lang="en-US" sz="1200" dirty="0">
                <a:solidFill>
                  <a:srgbClr val="FF6600"/>
                </a:solidFill>
                <a:latin typeface="Raleway Light" panose="020B0403030101060003" pitchFamily="34" charset="77"/>
              </a:rPr>
              <a:t> and returns true</a:t>
            </a:r>
          </a:p>
        </p:txBody>
      </p:sp>
      <p:sp>
        <p:nvSpPr>
          <p:cNvPr id="18" name="TextBox 7">
            <a:extLst>
              <a:ext uri="{FF2B5EF4-FFF2-40B4-BE49-F238E27FC236}">
                <a16:creationId xmlns:a16="http://schemas.microsoft.com/office/drawing/2014/main" id="{6653FF96-CD5E-2213-36F9-BDD3E54908D4}"/>
              </a:ext>
            </a:extLst>
          </p:cNvPr>
          <p:cNvSpPr txBox="1"/>
          <p:nvPr/>
        </p:nvSpPr>
        <p:spPr>
          <a:xfrm>
            <a:off x="5003073" y="2828835"/>
            <a:ext cx="3750958" cy="1384995"/>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update(Todo </a:t>
            </a:r>
            <a:r>
              <a:rPr lang="en-US" sz="1200" dirty="0" err="1">
                <a:solidFill>
                  <a:srgbClr val="FF6600"/>
                </a:solidFill>
                <a:latin typeface="Raleway Light" panose="020B0403030101060003" pitchFamily="34" charset="77"/>
              </a:rPr>
              <a:t>todo</a:t>
            </a:r>
            <a:r>
              <a:rPr lang="en-US" sz="1200" dirty="0">
                <a:solidFill>
                  <a:srgbClr val="FF6600"/>
                </a:solidFill>
                <a:latin typeface="Raleway Light" panose="020B0403030101060003" pitchFamily="34" charset="77"/>
              </a:rPr>
              <a:t>) method</a:t>
            </a:r>
          </a:p>
          <a:p>
            <a:pPr algn="l" fontAlgn="base"/>
            <a:r>
              <a:rPr lang="en-US" sz="1200" dirty="0">
                <a:solidFill>
                  <a:srgbClr val="FF6600"/>
                </a:solidFill>
                <a:latin typeface="Raleway Light" panose="020B0403030101060003" pitchFamily="34" charset="77"/>
              </a:rPr>
              <a:t>Implements the PUT operation.</a:t>
            </a:r>
          </a:p>
          <a:p>
            <a:pPr algn="l" fontAlgn="base"/>
            <a:r>
              <a:rPr lang="en-US" sz="1200" dirty="0">
                <a:solidFill>
                  <a:srgbClr val="FF6600"/>
                </a:solidFill>
                <a:latin typeface="Raleway Light" panose="020B0403030101060003" pitchFamily="34" charset="77"/>
              </a:rPr>
              <a:t>It replaces an existing </a:t>
            </a:r>
            <a:r>
              <a:rPr lang="en-US" sz="1200" dirty="0" err="1">
                <a:solidFill>
                  <a:srgbClr val="FF6600"/>
                </a:solidFill>
                <a:latin typeface="Raleway Light" panose="020B0403030101060003" pitchFamily="34" charset="77"/>
              </a:rPr>
              <a:t>todo</a:t>
            </a:r>
            <a:r>
              <a:rPr lang="en-US" sz="1200" dirty="0">
                <a:solidFill>
                  <a:srgbClr val="FF6600"/>
                </a:solidFill>
                <a:latin typeface="Raleway Light" panose="020B0403030101060003" pitchFamily="34" charset="77"/>
              </a:rPr>
              <a:t> with the updated one by:</a:t>
            </a:r>
          </a:p>
          <a:p>
            <a:pPr marL="171450" indent="-171450" algn="l" fontAlgn="base">
              <a:buFontTx/>
              <a:buChar char="-"/>
            </a:pPr>
            <a:r>
              <a:rPr lang="en-US" sz="1200" dirty="0">
                <a:solidFill>
                  <a:srgbClr val="FF6600"/>
                </a:solidFill>
                <a:latin typeface="Raleway Light" panose="020B0403030101060003" pitchFamily="34" charset="77"/>
              </a:rPr>
              <a:t>removing the old object (if present)</a:t>
            </a:r>
          </a:p>
          <a:p>
            <a:pPr marL="171450" indent="-171450" algn="l" fontAlgn="base">
              <a:buFontTx/>
              <a:buChar char="-"/>
            </a:pPr>
            <a:r>
              <a:rPr lang="en-US" sz="1200" dirty="0">
                <a:solidFill>
                  <a:srgbClr val="FF6600"/>
                </a:solidFill>
                <a:latin typeface="Raleway Light" panose="020B0403030101060003" pitchFamily="34" charset="77"/>
              </a:rPr>
              <a:t>adding the new one </a:t>
            </a:r>
            <a:r>
              <a:rPr lang="en-US" sz="1200" dirty="0" err="1">
                <a:solidFill>
                  <a:srgbClr val="FF6600"/>
                </a:solidFill>
                <a:latin typeface="Raleway Light" panose="020B0403030101060003" pitchFamily="34" charset="77"/>
              </a:rPr>
              <a:t>backReturns</a:t>
            </a:r>
            <a:r>
              <a:rPr lang="en-US" sz="1200" dirty="0">
                <a:solidFill>
                  <a:srgbClr val="FF6600"/>
                </a:solidFill>
                <a:latin typeface="Raleway Light" panose="020B0403030101060003" pitchFamily="34" charset="77"/>
              </a:rPr>
              <a:t> true if updated, false otherwise.</a:t>
            </a:r>
          </a:p>
        </p:txBody>
      </p:sp>
      <p:sp>
        <p:nvSpPr>
          <p:cNvPr id="19" name="TextBox 7">
            <a:extLst>
              <a:ext uri="{FF2B5EF4-FFF2-40B4-BE49-F238E27FC236}">
                <a16:creationId xmlns:a16="http://schemas.microsoft.com/office/drawing/2014/main" id="{3ADDE889-ECCD-5AD1-BDB8-0076A4BB5466}"/>
              </a:ext>
            </a:extLst>
          </p:cNvPr>
          <p:cNvSpPr txBox="1"/>
          <p:nvPr/>
        </p:nvSpPr>
        <p:spPr>
          <a:xfrm>
            <a:off x="5027288" y="4736745"/>
            <a:ext cx="3750958" cy="1200329"/>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delete(String id) method</a:t>
            </a:r>
          </a:p>
          <a:p>
            <a:pPr algn="l" fontAlgn="base"/>
            <a:r>
              <a:rPr lang="en-US" sz="1200" dirty="0">
                <a:solidFill>
                  <a:srgbClr val="FF6600"/>
                </a:solidFill>
                <a:latin typeface="Raleway Light" panose="020B0403030101060003" pitchFamily="34" charset="77"/>
              </a:rPr>
              <a:t>Implements the DELETE operation.</a:t>
            </a:r>
          </a:p>
          <a:p>
            <a:pPr algn="l" fontAlgn="base"/>
            <a:r>
              <a:rPr lang="en-US" sz="1200" dirty="0">
                <a:solidFill>
                  <a:srgbClr val="FF6600"/>
                </a:solidFill>
                <a:latin typeface="Raleway Light" panose="020B0403030101060003" pitchFamily="34" charset="77"/>
              </a:rPr>
              <a:t>It converts the id into a Long, creates a temporary Todo, and checks if it exists in the list:</a:t>
            </a:r>
          </a:p>
          <a:p>
            <a:pPr algn="l" fontAlgn="base"/>
            <a:r>
              <a:rPr lang="en-US" sz="1200" dirty="0">
                <a:solidFill>
                  <a:srgbClr val="FF6600"/>
                </a:solidFill>
                <a:latin typeface="Raleway Light" panose="020B0403030101060003" pitchFamily="34" charset="77"/>
              </a:rPr>
              <a:t>- if yes → removes it and returns true</a:t>
            </a:r>
          </a:p>
          <a:p>
            <a:pPr algn="l" fontAlgn="base"/>
            <a:r>
              <a:rPr lang="en-US" sz="1200" dirty="0">
                <a:solidFill>
                  <a:srgbClr val="FF6600"/>
                </a:solidFill>
                <a:latin typeface="Raleway Light" panose="020B0403030101060003" pitchFamily="34" charset="77"/>
              </a:rPr>
              <a:t>- else → returns false</a:t>
            </a:r>
          </a:p>
        </p:txBody>
      </p:sp>
      <p:cxnSp>
        <p:nvCxnSpPr>
          <p:cNvPr id="20" name="Connettore 4 12">
            <a:extLst>
              <a:ext uri="{FF2B5EF4-FFF2-40B4-BE49-F238E27FC236}">
                <a16:creationId xmlns:a16="http://schemas.microsoft.com/office/drawing/2014/main" id="{9FD4F917-A3C1-BE0F-9FBE-046F8DFF5928}"/>
              </a:ext>
            </a:extLst>
          </p:cNvPr>
          <p:cNvCxnSpPr>
            <a:cxnSpLocks/>
            <a:endCxn id="17" idx="1"/>
          </p:cNvCxnSpPr>
          <p:nvPr/>
        </p:nvCxnSpPr>
        <p:spPr>
          <a:xfrm>
            <a:off x="3133493" y="1685568"/>
            <a:ext cx="1821150"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ttore 4 12">
            <a:extLst>
              <a:ext uri="{FF2B5EF4-FFF2-40B4-BE49-F238E27FC236}">
                <a16:creationId xmlns:a16="http://schemas.microsoft.com/office/drawing/2014/main" id="{C814498F-01FD-CB99-94E7-C0F700B7DC4C}"/>
              </a:ext>
            </a:extLst>
          </p:cNvPr>
          <p:cNvCxnSpPr>
            <a:cxnSpLocks/>
          </p:cNvCxnSpPr>
          <p:nvPr/>
        </p:nvCxnSpPr>
        <p:spPr>
          <a:xfrm>
            <a:off x="2888166" y="3211551"/>
            <a:ext cx="2114907" cy="399461"/>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4 12">
            <a:extLst>
              <a:ext uri="{FF2B5EF4-FFF2-40B4-BE49-F238E27FC236}">
                <a16:creationId xmlns:a16="http://schemas.microsoft.com/office/drawing/2014/main" id="{6B6EF25E-5605-4D8B-D342-37A05D6F7017}"/>
              </a:ext>
            </a:extLst>
          </p:cNvPr>
          <p:cNvCxnSpPr>
            <a:cxnSpLocks/>
          </p:cNvCxnSpPr>
          <p:nvPr/>
        </p:nvCxnSpPr>
        <p:spPr>
          <a:xfrm>
            <a:off x="2453268" y="5040351"/>
            <a:ext cx="2574020" cy="317685"/>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397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What have we done? </a:t>
            </a:r>
            <a:r>
              <a:rPr lang="en-US" sz="2400" dirty="0"/>
              <a:t>(from previous lectures)</a:t>
            </a:r>
            <a:endParaRPr lang="en-US" sz="3200" dirty="0"/>
          </a:p>
        </p:txBody>
      </p:sp>
      <p:sp>
        <p:nvSpPr>
          <p:cNvPr id="3" name="Content Placeholder 2"/>
          <p:cNvSpPr>
            <a:spLocks noGrp="1"/>
          </p:cNvSpPr>
          <p:nvPr>
            <p:ph idx="1"/>
          </p:nvPr>
        </p:nvSpPr>
        <p:spPr>
          <a:xfrm>
            <a:off x="167640" y="990600"/>
            <a:ext cx="8854440" cy="5717225"/>
          </a:xfrm>
        </p:spPr>
        <p:txBody>
          <a:bodyPr>
            <a:noAutofit/>
          </a:bodyPr>
          <a:lstStyle/>
          <a:p>
            <a:pPr>
              <a:buNone/>
            </a:pPr>
            <a:r>
              <a:rPr lang="en-US" sz="1200" dirty="0"/>
              <a:t>When a service exposes a </a:t>
            </a:r>
            <a:r>
              <a:rPr lang="en-US" sz="1200" b="1" dirty="0">
                <a:solidFill>
                  <a:schemeClr val="accent2"/>
                </a:solidFill>
              </a:rPr>
              <a:t>complex interface</a:t>
            </a:r>
            <a:r>
              <a:rPr lang="en-US" sz="1200" dirty="0">
                <a:solidFill>
                  <a:schemeClr val="accent2"/>
                </a:solidFill>
              </a:rPr>
              <a:t> </a:t>
            </a:r>
            <a:r>
              <a:rPr lang="en-US" sz="1200" dirty="0"/>
              <a:t>and is not just a simple resource (e.g., involving many parameters, nested objects, or custom logic), it becomes </a:t>
            </a:r>
            <a:r>
              <a:rPr lang="en-US" sz="1200" b="1" dirty="0">
                <a:solidFill>
                  <a:schemeClr val="accent2"/>
                </a:solidFill>
              </a:rPr>
              <a:t>hard to model using RESTful principles alone</a:t>
            </a:r>
            <a:r>
              <a:rPr lang="en-US" sz="1200" dirty="0"/>
              <a:t>.</a:t>
            </a:r>
          </a:p>
          <a:p>
            <a:pPr>
              <a:buNone/>
            </a:pPr>
            <a:r>
              <a:rPr lang="en-US" sz="1200" dirty="0"/>
              <a:t>Unlike SOAP-based services, which benefit from </a:t>
            </a:r>
            <a:r>
              <a:rPr lang="en-US" sz="1200" b="1" dirty="0">
                <a:solidFill>
                  <a:schemeClr val="accent2"/>
                </a:solidFill>
              </a:rPr>
              <a:t>WSDL (Web Services Description Language)</a:t>
            </a:r>
            <a:r>
              <a:rPr lang="en-US" sz="1200" dirty="0">
                <a:solidFill>
                  <a:schemeClr val="accent2"/>
                </a:solidFill>
              </a:rPr>
              <a:t> </a:t>
            </a:r>
            <a:r>
              <a:rPr lang="en-US" sz="1200" dirty="0"/>
              <a:t>to formally describe all operations and message types, </a:t>
            </a:r>
            <a:r>
              <a:rPr lang="en-US" sz="1200" b="1" dirty="0">
                <a:solidFill>
                  <a:schemeClr val="accent2"/>
                </a:solidFill>
              </a:rPr>
              <a:t>REST lacks a native standard</a:t>
            </a:r>
            <a:r>
              <a:rPr lang="en-US" sz="1200" dirty="0">
                <a:solidFill>
                  <a:schemeClr val="accent2"/>
                </a:solidFill>
              </a:rPr>
              <a:t> </a:t>
            </a:r>
            <a:r>
              <a:rPr lang="en-US" sz="1200" dirty="0"/>
              <a:t>for interface description.</a:t>
            </a:r>
          </a:p>
          <a:p>
            <a:pPr>
              <a:buNone/>
            </a:pPr>
            <a:r>
              <a:rPr lang="en-US" sz="1200" dirty="0"/>
              <a:t>As a result, REST APIs are often documented:</a:t>
            </a:r>
          </a:p>
          <a:p>
            <a:pPr>
              <a:buFont typeface="Arial" panose="020B0604020202020204" pitchFamily="34" charset="0"/>
              <a:buChar char="•"/>
            </a:pPr>
            <a:r>
              <a:rPr lang="en-US" sz="1200" dirty="0"/>
              <a:t>Informally (e.g., README files, Confluence pages)</a:t>
            </a:r>
          </a:p>
          <a:p>
            <a:pPr>
              <a:buFont typeface="Arial" panose="020B0604020202020204" pitchFamily="34" charset="0"/>
              <a:buChar char="•"/>
            </a:pPr>
            <a:r>
              <a:rPr lang="en-US" sz="1200" dirty="0"/>
              <a:t>Inconsistently (different teams use different formats)</a:t>
            </a:r>
          </a:p>
          <a:p>
            <a:pPr>
              <a:buFont typeface="Arial" panose="020B0604020202020204" pitchFamily="34" charset="0"/>
              <a:buChar char="•"/>
            </a:pPr>
            <a:r>
              <a:rPr lang="en-US" sz="1200" dirty="0"/>
              <a:t>With no machine-readable format to generate clients or test tools</a:t>
            </a:r>
          </a:p>
          <a:p>
            <a:r>
              <a:rPr lang="en-US" sz="1200" dirty="0"/>
              <a:t>This creates confusion and raises the barrier for reusing or integrating with the API.</a:t>
            </a:r>
          </a:p>
        </p:txBody>
      </p:sp>
      <p:sp>
        <p:nvSpPr>
          <p:cNvPr id="6" name="Date Placeholder 5"/>
          <p:cNvSpPr>
            <a:spLocks noGrp="1"/>
          </p:cNvSpPr>
          <p:nvPr>
            <p:ph type="dt" sz="half" idx="2"/>
          </p:nvPr>
        </p:nvSpPr>
        <p:spPr>
          <a:xfrm>
            <a:off x="168275" y="6486525"/>
            <a:ext cx="2057400" cy="365125"/>
          </a:xfrm>
        </p:spPr>
        <p:txBody>
          <a:bodyPr/>
          <a:lstStyle/>
          <a:p>
            <a:r>
              <a:rPr lang="it-IT" dirty="0"/>
              <a:t>23/05/2024</a:t>
            </a:r>
            <a:endParaRPr lang="en-US" dirty="0"/>
          </a:p>
        </p:txBody>
      </p:sp>
      <p:sp>
        <p:nvSpPr>
          <p:cNvPr id="4" name="Footer Placeholder 3"/>
          <p:cNvSpPr>
            <a:spLocks noGrp="1"/>
          </p:cNvSpPr>
          <p:nvPr>
            <p:ph type="ftr" sz="quarter" idx="3"/>
          </p:nvPr>
        </p:nvSpPr>
        <p:spPr>
          <a:xfrm>
            <a:off x="2555875" y="6480175"/>
            <a:ext cx="4108450" cy="365125"/>
          </a:xfrm>
        </p:spPr>
        <p:txBody>
          <a:bodyPr/>
          <a:lstStyle/>
          <a:p>
            <a:r>
              <a:rPr lang="en-US" dirty="0"/>
              <a:t>Alfredo Farò, University of L’Aquila</a:t>
            </a:r>
          </a:p>
        </p:txBody>
      </p:sp>
      <p:sp>
        <p:nvSpPr>
          <p:cNvPr id="5" name="Slide Number Placeholder 4"/>
          <p:cNvSpPr>
            <a:spLocks noGrp="1"/>
          </p:cNvSpPr>
          <p:nvPr>
            <p:ph type="sldNum" sz="quarter" idx="4"/>
          </p:nvPr>
        </p:nvSpPr>
        <p:spPr>
          <a:xfrm>
            <a:off x="7086600" y="6492875"/>
            <a:ext cx="2057400" cy="365125"/>
          </a:xfrm>
        </p:spPr>
        <p:txBody>
          <a:bodyPr/>
          <a:lstStyle/>
          <a:p>
            <a:fld id="{79E88437-7EE6-ED48-AB3C-19DA85FCB265}" type="slidenum">
              <a:rPr lang="en-US" smtClean="0"/>
              <a:pPr/>
              <a:t>2</a:t>
            </a:fld>
            <a:endParaRPr lang="en-US"/>
          </a:p>
        </p:txBody>
      </p:sp>
      <p:sp>
        <p:nvSpPr>
          <p:cNvPr id="7" name="CasellaDiTesto 6">
            <a:extLst>
              <a:ext uri="{FF2B5EF4-FFF2-40B4-BE49-F238E27FC236}">
                <a16:creationId xmlns:a16="http://schemas.microsoft.com/office/drawing/2014/main" id="{5636B2C6-3E10-BC57-1B31-422F3FF653B9}"/>
              </a:ext>
            </a:extLst>
          </p:cNvPr>
          <p:cNvSpPr txBox="1"/>
          <p:nvPr/>
        </p:nvSpPr>
        <p:spPr>
          <a:xfrm>
            <a:off x="267628" y="4046636"/>
            <a:ext cx="3679903" cy="2616101"/>
          </a:xfrm>
          <a:prstGeom prst="rect">
            <a:avLst/>
          </a:prstGeom>
          <a:noFill/>
        </p:spPr>
        <p:txBody>
          <a:bodyPr wrap="square" rtlCol="0">
            <a:spAutoFit/>
          </a:bodyPr>
          <a:lstStyle/>
          <a:p>
            <a:pPr marL="228600" indent="-228600">
              <a:spcBef>
                <a:spcPts val="1000"/>
              </a:spcBef>
            </a:pPr>
            <a:r>
              <a:rPr lang="en-US" sz="1200" dirty="0">
                <a:solidFill>
                  <a:schemeClr val="tx1">
                    <a:lumMod val="85000"/>
                    <a:lumOff val="15000"/>
                  </a:schemeClr>
                </a:solidFill>
                <a:latin typeface="Raleway Light" charset="0"/>
              </a:rPr>
              <a:t>WADL was an early XML-based attempt to describe REST interfaces.</a:t>
            </a:r>
          </a:p>
          <a:p>
            <a:pPr marL="228600" indent="-228600">
              <a:spcBef>
                <a:spcPts val="1000"/>
              </a:spcBef>
            </a:pPr>
            <a:r>
              <a:rPr lang="en-US" sz="1200" dirty="0">
                <a:solidFill>
                  <a:schemeClr val="tx1">
                    <a:lumMod val="85000"/>
                    <a:lumOff val="15000"/>
                  </a:schemeClr>
                </a:solidFill>
                <a:latin typeface="Raleway Light" charset="0"/>
              </a:rPr>
              <a:t>✅ Pros:</a:t>
            </a:r>
          </a:p>
          <a:p>
            <a:pPr marL="228600" indent="-228600">
              <a:spcBef>
                <a:spcPts val="1000"/>
              </a:spcBef>
            </a:pPr>
            <a:r>
              <a:rPr lang="en-US" sz="1200" dirty="0">
                <a:solidFill>
                  <a:schemeClr val="tx1">
                    <a:lumMod val="85000"/>
                    <a:lumOff val="15000"/>
                  </a:schemeClr>
                </a:solidFill>
                <a:latin typeface="Raleway Light" charset="0"/>
              </a:rPr>
              <a:t>Tried to bring structure to REST descriptions</a:t>
            </a:r>
          </a:p>
          <a:p>
            <a:pPr marL="228600" indent="-228600">
              <a:spcBef>
                <a:spcPts val="1000"/>
              </a:spcBef>
            </a:pPr>
            <a:r>
              <a:rPr lang="en-US" sz="1200" dirty="0">
                <a:solidFill>
                  <a:schemeClr val="tx1">
                    <a:lumMod val="85000"/>
                    <a:lumOff val="15000"/>
                  </a:schemeClr>
                </a:solidFill>
                <a:latin typeface="Raleway Light" charset="0"/>
              </a:rPr>
              <a:t>❌ Cons:</a:t>
            </a:r>
          </a:p>
          <a:p>
            <a:pPr marL="228600" indent="-228600">
              <a:spcBef>
                <a:spcPts val="1000"/>
              </a:spcBef>
            </a:pPr>
            <a:r>
              <a:rPr lang="en-US" sz="1200" dirty="0">
                <a:solidFill>
                  <a:schemeClr val="tx1">
                    <a:lumMod val="85000"/>
                    <a:lumOff val="15000"/>
                  </a:schemeClr>
                </a:solidFill>
                <a:latin typeface="Raleway Light" charset="0"/>
              </a:rPr>
              <a:t>XML-heavy and verbose</a:t>
            </a:r>
          </a:p>
          <a:p>
            <a:pPr marL="228600" indent="-228600">
              <a:spcBef>
                <a:spcPts val="1000"/>
              </a:spcBef>
            </a:pPr>
            <a:r>
              <a:rPr lang="en-US" sz="1200" dirty="0">
                <a:solidFill>
                  <a:schemeClr val="tx1">
                    <a:lumMod val="85000"/>
                    <a:lumOff val="15000"/>
                  </a:schemeClr>
                </a:solidFill>
                <a:latin typeface="Raleway Light" charset="0"/>
              </a:rPr>
              <a:t>Poorly adopted</a:t>
            </a:r>
          </a:p>
          <a:p>
            <a:pPr marL="228600" indent="-228600">
              <a:spcBef>
                <a:spcPts val="1000"/>
              </a:spcBef>
            </a:pPr>
            <a:r>
              <a:rPr lang="en-US" sz="1200" dirty="0">
                <a:solidFill>
                  <a:schemeClr val="tx1">
                    <a:lumMod val="85000"/>
                    <a:lumOff val="15000"/>
                  </a:schemeClr>
                </a:solidFill>
                <a:latin typeface="Raleway Light" charset="0"/>
              </a:rPr>
              <a:t>Lacked community and tooling support</a:t>
            </a:r>
          </a:p>
          <a:p>
            <a:endParaRPr lang="it-IT" dirty="0"/>
          </a:p>
        </p:txBody>
      </p:sp>
      <p:sp>
        <p:nvSpPr>
          <p:cNvPr id="9" name="CasellaDiTesto 8">
            <a:extLst>
              <a:ext uri="{FF2B5EF4-FFF2-40B4-BE49-F238E27FC236}">
                <a16:creationId xmlns:a16="http://schemas.microsoft.com/office/drawing/2014/main" id="{1284C033-9079-A477-F4E6-197F23BA1731}"/>
              </a:ext>
            </a:extLst>
          </p:cNvPr>
          <p:cNvSpPr txBox="1"/>
          <p:nvPr/>
        </p:nvSpPr>
        <p:spPr>
          <a:xfrm>
            <a:off x="267627" y="3593713"/>
            <a:ext cx="3679903" cy="369332"/>
          </a:xfrm>
          <a:prstGeom prst="rect">
            <a:avLst/>
          </a:prstGeom>
          <a:noFill/>
        </p:spPr>
        <p:txBody>
          <a:bodyPr wrap="square" rtlCol="0">
            <a:spAutoFit/>
          </a:bodyPr>
          <a:lstStyle/>
          <a:p>
            <a:pPr marL="228600" indent="-228600">
              <a:spcBef>
                <a:spcPts val="1000"/>
              </a:spcBef>
            </a:pPr>
            <a:r>
              <a:rPr lang="en-US" b="1" u="sng" dirty="0">
                <a:solidFill>
                  <a:schemeClr val="tx1">
                    <a:lumMod val="85000"/>
                    <a:lumOff val="15000"/>
                  </a:schemeClr>
                </a:solidFill>
                <a:latin typeface="Raleway Light" charset="0"/>
              </a:rPr>
              <a:t>WADL</a:t>
            </a:r>
            <a:endParaRPr lang="it-IT" sz="2800" b="1" u="sng" dirty="0"/>
          </a:p>
        </p:txBody>
      </p:sp>
      <p:sp>
        <p:nvSpPr>
          <p:cNvPr id="10" name="CasellaDiTesto 9">
            <a:extLst>
              <a:ext uri="{FF2B5EF4-FFF2-40B4-BE49-F238E27FC236}">
                <a16:creationId xmlns:a16="http://schemas.microsoft.com/office/drawing/2014/main" id="{547E14AA-756D-A55D-E6F6-C70204AFA72E}"/>
              </a:ext>
            </a:extLst>
          </p:cNvPr>
          <p:cNvSpPr txBox="1"/>
          <p:nvPr/>
        </p:nvSpPr>
        <p:spPr>
          <a:xfrm>
            <a:off x="4644853" y="3557072"/>
            <a:ext cx="3679903" cy="369332"/>
          </a:xfrm>
          <a:prstGeom prst="rect">
            <a:avLst/>
          </a:prstGeom>
          <a:noFill/>
        </p:spPr>
        <p:txBody>
          <a:bodyPr wrap="square" rtlCol="0">
            <a:spAutoFit/>
          </a:bodyPr>
          <a:lstStyle/>
          <a:p>
            <a:pPr marL="228600" indent="-228600">
              <a:spcBef>
                <a:spcPts val="1000"/>
              </a:spcBef>
            </a:pPr>
            <a:r>
              <a:rPr lang="en-US" b="1" u="sng" dirty="0">
                <a:solidFill>
                  <a:schemeClr val="tx1">
                    <a:lumMod val="85000"/>
                    <a:lumOff val="15000"/>
                  </a:schemeClr>
                </a:solidFill>
                <a:latin typeface="Raleway Light" charset="0"/>
              </a:rPr>
              <a:t>OpenAPI</a:t>
            </a:r>
            <a:endParaRPr lang="it-IT" b="1" u="sng" dirty="0"/>
          </a:p>
        </p:txBody>
      </p:sp>
      <p:sp>
        <p:nvSpPr>
          <p:cNvPr id="11" name="CasellaDiTesto 10">
            <a:extLst>
              <a:ext uri="{FF2B5EF4-FFF2-40B4-BE49-F238E27FC236}">
                <a16:creationId xmlns:a16="http://schemas.microsoft.com/office/drawing/2014/main" id="{BF895643-D805-569A-F49C-D027B2C81E6A}"/>
              </a:ext>
            </a:extLst>
          </p:cNvPr>
          <p:cNvSpPr txBox="1"/>
          <p:nvPr/>
        </p:nvSpPr>
        <p:spPr>
          <a:xfrm>
            <a:off x="4681103" y="4052986"/>
            <a:ext cx="4271469" cy="2395528"/>
          </a:xfrm>
          <a:prstGeom prst="rect">
            <a:avLst/>
          </a:prstGeom>
          <a:noFill/>
        </p:spPr>
        <p:txBody>
          <a:bodyPr wrap="square" rtlCol="0">
            <a:spAutoFit/>
          </a:bodyPr>
          <a:lstStyle/>
          <a:p>
            <a:pPr marL="228600" indent="-228600">
              <a:spcBef>
                <a:spcPts val="1000"/>
              </a:spcBef>
            </a:pPr>
            <a:r>
              <a:rPr lang="en-US" sz="1200" dirty="0">
                <a:solidFill>
                  <a:schemeClr val="tx1">
                    <a:lumMod val="85000"/>
                    <a:lumOff val="15000"/>
                  </a:schemeClr>
                </a:solidFill>
                <a:latin typeface="Raleway Light" charset="0"/>
              </a:rPr>
              <a:t>The OpenAPI Specification allows you to:</a:t>
            </a:r>
          </a:p>
          <a:p>
            <a:pPr marL="228600" indent="-228600">
              <a:spcBef>
                <a:spcPts val="1000"/>
              </a:spcBef>
              <a:buAutoNum type="arabicPeriod"/>
            </a:pPr>
            <a:r>
              <a:rPr lang="en-US" sz="1200" dirty="0">
                <a:solidFill>
                  <a:schemeClr val="tx1">
                    <a:lumMod val="85000"/>
                    <a:lumOff val="15000"/>
                  </a:schemeClr>
                </a:solidFill>
                <a:latin typeface="Raleway Light" charset="0"/>
              </a:rPr>
              <a:t>formal documentation of REST endpoints (in YAML or JSON)</a:t>
            </a:r>
          </a:p>
          <a:p>
            <a:pPr marL="228600" indent="-228600">
              <a:spcBef>
                <a:spcPts val="1000"/>
              </a:spcBef>
              <a:buAutoNum type="arabicPeriod"/>
            </a:pPr>
            <a:r>
              <a:rPr lang="en-US" sz="1200" dirty="0">
                <a:solidFill>
                  <a:schemeClr val="tx1">
                    <a:lumMod val="85000"/>
                    <a:lumOff val="15000"/>
                  </a:schemeClr>
                </a:solidFill>
                <a:latin typeface="Raleway Light" charset="0"/>
              </a:rPr>
              <a:t>interactive exploration and testing through Swagger UI</a:t>
            </a:r>
          </a:p>
          <a:p>
            <a:pPr marL="228600" indent="-228600">
              <a:spcBef>
                <a:spcPts val="1000"/>
              </a:spcBef>
              <a:buAutoNum type="arabicPeriod"/>
            </a:pPr>
            <a:r>
              <a:rPr lang="en-US" sz="1200" dirty="0">
                <a:solidFill>
                  <a:schemeClr val="tx1">
                    <a:lumMod val="85000"/>
                    <a:lumOff val="15000"/>
                  </a:schemeClr>
                </a:solidFill>
                <a:latin typeface="Raleway Light" charset="0"/>
              </a:rPr>
              <a:t>automatic client/server code generation</a:t>
            </a:r>
          </a:p>
          <a:p>
            <a:pPr marL="228600" indent="-228600">
              <a:spcBef>
                <a:spcPts val="1000"/>
              </a:spcBef>
              <a:buAutoNum type="arabicPeriod"/>
            </a:pPr>
            <a:r>
              <a:rPr lang="en-US" sz="1200" dirty="0">
                <a:solidFill>
                  <a:schemeClr val="tx1">
                    <a:lumMod val="85000"/>
                    <a:lumOff val="15000"/>
                  </a:schemeClr>
                </a:solidFill>
                <a:latin typeface="Raleway Light" charset="0"/>
              </a:rPr>
              <a:t>easy integration into CI/CD pipeline</a:t>
            </a:r>
          </a:p>
          <a:p>
            <a:pPr>
              <a:spcBef>
                <a:spcPts val="1000"/>
              </a:spcBef>
            </a:pPr>
            <a:r>
              <a:rPr lang="en-US" sz="1200" dirty="0">
                <a:solidFill>
                  <a:schemeClr val="tx1">
                    <a:lumMod val="85000"/>
                    <a:lumOff val="15000"/>
                  </a:schemeClr>
                </a:solidFill>
                <a:latin typeface="Raleway Light" charset="0"/>
              </a:rPr>
              <a:t>REST by itself doesn’t provide a way to formally describe </a:t>
            </a:r>
            <a:r>
              <a:rPr lang="en-US" sz="1200" dirty="0" err="1">
                <a:solidFill>
                  <a:schemeClr val="tx1">
                    <a:lumMod val="85000"/>
                    <a:lumOff val="15000"/>
                  </a:schemeClr>
                </a:solidFill>
                <a:latin typeface="Raleway Light" charset="0"/>
              </a:rPr>
              <a:t>APIs.OpenAPI</a:t>
            </a:r>
            <a:r>
              <a:rPr lang="en-US" sz="1200" dirty="0">
                <a:solidFill>
                  <a:schemeClr val="tx1">
                    <a:lumMod val="85000"/>
                    <a:lumOff val="15000"/>
                  </a:schemeClr>
                </a:solidFill>
                <a:latin typeface="Raleway Light" charset="0"/>
              </a:rPr>
              <a:t> fills that gap, giving REST the structure and tooling it was missing.es</a:t>
            </a:r>
            <a:endParaRPr lang="it-IT" dirty="0"/>
          </a:p>
        </p:txBody>
      </p:sp>
    </p:spTree>
    <p:extLst>
      <p:ext uri="{BB962C8B-B14F-4D97-AF65-F5344CB8AC3E}">
        <p14:creationId xmlns:p14="http://schemas.microsoft.com/office/powerpoint/2010/main" val="2123598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Create the </a:t>
            </a:r>
            <a:r>
              <a:rPr lang="en-US" sz="2800" dirty="0" err="1"/>
              <a:t>openapi-configuration.json</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C4E4542F-EF08-0D45-9B33-D4F75FC729C7}" type="datetime1">
              <a:rPr lang="it-IT" noProof="0" smtClean="0"/>
              <a:t>19/05/2025</a:t>
            </a:fld>
            <a:endParaRPr lang="en-US" noProof="0" dirty="0"/>
          </a:p>
        </p:txBody>
      </p:sp>
      <p:pic>
        <p:nvPicPr>
          <p:cNvPr id="13" name="Immagine 12">
            <a:extLst>
              <a:ext uri="{FF2B5EF4-FFF2-40B4-BE49-F238E27FC236}">
                <a16:creationId xmlns:a16="http://schemas.microsoft.com/office/drawing/2014/main" id="{2C19BF63-2BDE-EF1E-36FF-D79E662163CB}"/>
              </a:ext>
            </a:extLst>
          </p:cNvPr>
          <p:cNvPicPr>
            <a:picLocks noChangeAspect="1"/>
          </p:cNvPicPr>
          <p:nvPr/>
        </p:nvPicPr>
        <p:blipFill>
          <a:blip r:embed="rId3"/>
          <a:stretch>
            <a:fillRect/>
          </a:stretch>
        </p:blipFill>
        <p:spPr>
          <a:xfrm>
            <a:off x="168774" y="1182029"/>
            <a:ext cx="7408783" cy="3780710"/>
          </a:xfrm>
          <a:prstGeom prst="rect">
            <a:avLst/>
          </a:prstGeom>
        </p:spPr>
      </p:pic>
      <p:sp>
        <p:nvSpPr>
          <p:cNvPr id="15" name="TextBox 7">
            <a:extLst>
              <a:ext uri="{FF2B5EF4-FFF2-40B4-BE49-F238E27FC236}">
                <a16:creationId xmlns:a16="http://schemas.microsoft.com/office/drawing/2014/main" id="{5DE50F8C-B259-3EE9-B405-54EA4C689D4A}"/>
              </a:ext>
            </a:extLst>
          </p:cNvPr>
          <p:cNvSpPr txBox="1"/>
          <p:nvPr/>
        </p:nvSpPr>
        <p:spPr>
          <a:xfrm>
            <a:off x="4788421" y="4521128"/>
            <a:ext cx="3750958" cy="1569660"/>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The </a:t>
            </a:r>
            <a:r>
              <a:rPr lang="en-US" sz="1200" dirty="0" err="1">
                <a:solidFill>
                  <a:srgbClr val="FF6600"/>
                </a:solidFill>
                <a:latin typeface="Raleway Light" panose="020B0403030101060003" pitchFamily="34" charset="77"/>
              </a:rPr>
              <a:t>openapi-configuration.json</a:t>
            </a:r>
            <a:r>
              <a:rPr lang="en-US" sz="1200" dirty="0">
                <a:solidFill>
                  <a:srgbClr val="FF6600"/>
                </a:solidFill>
                <a:latin typeface="Raleway Light" panose="020B0403030101060003" pitchFamily="34" charset="77"/>
              </a:rPr>
              <a:t> file provides metadata to describe the API (version, title, description, contact) and points to the package where the REST classes are located. It is loaded automatically by Apache CXF during the OpenAPI documentation generation. This configuration enables the Swagger UI to render a complete and readable API reference.</a:t>
            </a:r>
          </a:p>
        </p:txBody>
      </p:sp>
    </p:spTree>
    <p:extLst>
      <p:ext uri="{BB962C8B-B14F-4D97-AF65-F5344CB8AC3E}">
        <p14:creationId xmlns:p14="http://schemas.microsoft.com/office/powerpoint/2010/main" val="378670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Create the </a:t>
            </a:r>
            <a:r>
              <a:rPr lang="en-US" sz="2800" dirty="0" err="1"/>
              <a:t>openapi-configuration.json</a:t>
            </a:r>
            <a:r>
              <a:rPr lang="en-US" sz="2800" dirty="0"/>
              <a:t> (2)</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0E94BD02-9A47-3444-BF7A-067B3DECAAA5}"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21</a:t>
            </a:fld>
            <a:endParaRPr lang="en-US" noProof="0" dirty="0"/>
          </a:p>
        </p:txBody>
      </p:sp>
      <p:cxnSp>
        <p:nvCxnSpPr>
          <p:cNvPr id="7" name="Connettore 4 12"/>
          <p:cNvCxnSpPr>
            <a:stCxn id="8" idx="2"/>
          </p:cNvCxnSpPr>
          <p:nvPr/>
        </p:nvCxnSpPr>
        <p:spPr>
          <a:xfrm flipH="1">
            <a:off x="5571344" y="2172445"/>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5992520" y="2028445"/>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10" name="Connettore 4 12"/>
          <p:cNvCxnSpPr>
            <a:cxnSpLocks/>
          </p:cNvCxnSpPr>
          <p:nvPr/>
        </p:nvCxnSpPr>
        <p:spPr>
          <a:xfrm flipH="1">
            <a:off x="6197895" y="4760037"/>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19A9F1C4-BA40-4B1D-3581-3D8FAB6E28A3}"/>
              </a:ext>
            </a:extLst>
          </p:cNvPr>
          <p:cNvPicPr>
            <a:picLocks noChangeAspect="1"/>
          </p:cNvPicPr>
          <p:nvPr/>
        </p:nvPicPr>
        <p:blipFill>
          <a:blip r:embed="rId3"/>
          <a:stretch>
            <a:fillRect/>
          </a:stretch>
        </p:blipFill>
        <p:spPr>
          <a:xfrm>
            <a:off x="265009" y="1006198"/>
            <a:ext cx="6354062" cy="4867954"/>
          </a:xfrm>
          <a:prstGeom prst="rect">
            <a:avLst/>
          </a:prstGeom>
        </p:spPr>
      </p:pic>
    </p:spTree>
    <p:extLst>
      <p:ext uri="{BB962C8B-B14F-4D97-AF65-F5344CB8AC3E}">
        <p14:creationId xmlns:p14="http://schemas.microsoft.com/office/powerpoint/2010/main" val="2597675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Configure the servlet [web.xml]</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F01BE672-8CA3-2E4F-831E-08195301368F}"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22</a:t>
            </a:fld>
            <a:endParaRPr lang="en-US" noProof="0" dirty="0"/>
          </a:p>
        </p:txBody>
      </p:sp>
      <p:pic>
        <p:nvPicPr>
          <p:cNvPr id="13" name="Immagine 12">
            <a:extLst>
              <a:ext uri="{FF2B5EF4-FFF2-40B4-BE49-F238E27FC236}">
                <a16:creationId xmlns:a16="http://schemas.microsoft.com/office/drawing/2014/main" id="{F76964AA-8314-6767-2B9A-AF475D63A94B}"/>
              </a:ext>
            </a:extLst>
          </p:cNvPr>
          <p:cNvPicPr>
            <a:picLocks noChangeAspect="1"/>
          </p:cNvPicPr>
          <p:nvPr/>
        </p:nvPicPr>
        <p:blipFill>
          <a:blip r:embed="rId3"/>
          <a:stretch>
            <a:fillRect/>
          </a:stretch>
        </p:blipFill>
        <p:spPr>
          <a:xfrm>
            <a:off x="167639" y="1118865"/>
            <a:ext cx="7575823" cy="4205961"/>
          </a:xfrm>
          <a:prstGeom prst="rect">
            <a:avLst/>
          </a:prstGeom>
        </p:spPr>
      </p:pic>
      <p:sp>
        <p:nvSpPr>
          <p:cNvPr id="14" name="TextBox 7">
            <a:extLst>
              <a:ext uri="{FF2B5EF4-FFF2-40B4-BE49-F238E27FC236}">
                <a16:creationId xmlns:a16="http://schemas.microsoft.com/office/drawing/2014/main" id="{AAD2CA40-FA1D-B248-BB27-F52A13447795}"/>
              </a:ext>
            </a:extLst>
          </p:cNvPr>
          <p:cNvSpPr txBox="1"/>
          <p:nvPr/>
        </p:nvSpPr>
        <p:spPr>
          <a:xfrm>
            <a:off x="3707179" y="2474450"/>
            <a:ext cx="5436821" cy="1200329"/>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This configuration defines a </a:t>
            </a:r>
            <a:r>
              <a:rPr lang="en-US" sz="1200" dirty="0" err="1">
                <a:solidFill>
                  <a:srgbClr val="FF6600"/>
                </a:solidFill>
                <a:latin typeface="Raleway Light" panose="020B0403030101060003" pitchFamily="34" charset="77"/>
              </a:rPr>
              <a:t>CXFNonSpringJaxrsServlet</a:t>
            </a:r>
            <a:r>
              <a:rPr lang="en-US" sz="1200" dirty="0">
                <a:solidFill>
                  <a:srgbClr val="FF6600"/>
                </a:solidFill>
                <a:latin typeface="Raleway Light" panose="020B0403030101060003" pitchFamily="34" charset="77"/>
              </a:rPr>
              <a:t> to handle JAX-RS requests. The </a:t>
            </a:r>
            <a:r>
              <a:rPr lang="en-US" sz="1200" dirty="0" err="1">
                <a:solidFill>
                  <a:srgbClr val="FF6600"/>
                </a:solidFill>
                <a:latin typeface="Raleway Light" panose="020B0403030101060003" pitchFamily="34" charset="77"/>
              </a:rPr>
              <a:t>jaxrs.serviceClasses</a:t>
            </a:r>
            <a:r>
              <a:rPr lang="en-US" sz="1200" dirty="0">
                <a:solidFill>
                  <a:srgbClr val="FF6600"/>
                </a:solidFill>
                <a:latin typeface="Raleway Light" panose="020B0403030101060003" pitchFamily="34" charset="77"/>
              </a:rPr>
              <a:t> parameter points to the implementation class of our REST API. The </a:t>
            </a:r>
            <a:r>
              <a:rPr lang="en-US" sz="1200" dirty="0" err="1">
                <a:solidFill>
                  <a:srgbClr val="FF6600"/>
                </a:solidFill>
                <a:latin typeface="Raleway Light" panose="020B0403030101060003" pitchFamily="34" charset="77"/>
              </a:rPr>
              <a:t>jaxrs.providers</a:t>
            </a:r>
            <a:r>
              <a:rPr lang="en-US" sz="1200" dirty="0">
                <a:solidFill>
                  <a:srgbClr val="FF6600"/>
                </a:solidFill>
                <a:latin typeface="Raleway Light" panose="020B0403030101060003" pitchFamily="34" charset="77"/>
              </a:rPr>
              <a:t> parameter enables JSON serialization via Jackson. The </a:t>
            </a:r>
            <a:r>
              <a:rPr lang="en-US" sz="1200" dirty="0" err="1">
                <a:solidFill>
                  <a:srgbClr val="FF6600"/>
                </a:solidFill>
                <a:latin typeface="Raleway Light" panose="020B0403030101060003" pitchFamily="34" charset="77"/>
              </a:rPr>
              <a:t>jaxrs.features</a:t>
            </a:r>
            <a:r>
              <a:rPr lang="en-US" sz="1200" dirty="0">
                <a:solidFill>
                  <a:srgbClr val="FF6600"/>
                </a:solidFill>
                <a:latin typeface="Raleway Light" panose="020B0403030101060003" pitchFamily="34" charset="77"/>
              </a:rPr>
              <a:t> parameter activates the </a:t>
            </a:r>
            <a:r>
              <a:rPr lang="en-US" sz="1200" dirty="0" err="1">
                <a:solidFill>
                  <a:srgbClr val="FF6600"/>
                </a:solidFill>
                <a:latin typeface="Raleway Light" panose="020B0403030101060003" pitchFamily="34" charset="77"/>
              </a:rPr>
              <a:t>OpenApiFeature</a:t>
            </a:r>
            <a:r>
              <a:rPr lang="en-US" sz="1200" dirty="0">
                <a:solidFill>
                  <a:srgbClr val="FF6600"/>
                </a:solidFill>
                <a:latin typeface="Raleway Light" panose="020B0403030101060003" pitchFamily="34" charset="77"/>
              </a:rPr>
              <a:t>, which uses </a:t>
            </a:r>
            <a:r>
              <a:rPr lang="en-US" sz="1200" dirty="0" err="1">
                <a:solidFill>
                  <a:srgbClr val="FF6600"/>
                </a:solidFill>
                <a:latin typeface="Raleway Light" panose="020B0403030101060003" pitchFamily="34" charset="77"/>
              </a:rPr>
              <a:t>openapi-configuration.json</a:t>
            </a:r>
            <a:r>
              <a:rPr lang="en-US" sz="1200" dirty="0">
                <a:solidFill>
                  <a:srgbClr val="FF6600"/>
                </a:solidFill>
                <a:latin typeface="Raleway Light" panose="020B0403030101060003" pitchFamily="34" charset="77"/>
              </a:rPr>
              <a:t> to auto-generate Swagger docs.</a:t>
            </a:r>
          </a:p>
        </p:txBody>
      </p:sp>
    </p:spTree>
    <p:extLst>
      <p:ext uri="{BB962C8B-B14F-4D97-AF65-F5344CB8AC3E}">
        <p14:creationId xmlns:p14="http://schemas.microsoft.com/office/powerpoint/2010/main" val="467449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Deploy the REST Service</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A935FD06-8962-AF4B-9831-8394CF9528AD}"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23</a:t>
            </a:fld>
            <a:endParaRPr lang="en-US" noProof="0" dirty="0"/>
          </a:p>
        </p:txBody>
      </p:sp>
      <p:cxnSp>
        <p:nvCxnSpPr>
          <p:cNvPr id="7" name="Connettore 4 12"/>
          <p:cNvCxnSpPr>
            <a:stCxn id="8" idx="2"/>
          </p:cNvCxnSpPr>
          <p:nvPr/>
        </p:nvCxnSpPr>
        <p:spPr>
          <a:xfrm flipH="1">
            <a:off x="5505165" y="2706581"/>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5926341" y="2562581"/>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pic>
        <p:nvPicPr>
          <p:cNvPr id="9" name="Immagine 8">
            <a:extLst>
              <a:ext uri="{FF2B5EF4-FFF2-40B4-BE49-F238E27FC236}">
                <a16:creationId xmlns:a16="http://schemas.microsoft.com/office/drawing/2014/main" id="{1E80FCFB-7369-51AC-D875-CC46F99B1FFC}"/>
              </a:ext>
            </a:extLst>
          </p:cNvPr>
          <p:cNvPicPr>
            <a:picLocks noChangeAspect="1"/>
          </p:cNvPicPr>
          <p:nvPr/>
        </p:nvPicPr>
        <p:blipFill>
          <a:blip r:embed="rId3"/>
          <a:stretch>
            <a:fillRect/>
          </a:stretch>
        </p:blipFill>
        <p:spPr>
          <a:xfrm>
            <a:off x="631583" y="972196"/>
            <a:ext cx="8048474" cy="5619545"/>
          </a:xfrm>
          <a:prstGeom prst="rect">
            <a:avLst/>
          </a:prstGeom>
        </p:spPr>
      </p:pic>
    </p:spTree>
    <p:extLst>
      <p:ext uri="{BB962C8B-B14F-4D97-AF65-F5344CB8AC3E}">
        <p14:creationId xmlns:p14="http://schemas.microsoft.com/office/powerpoint/2010/main" val="4188176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B707DC3A-6EE9-1745-B19A-BD3D23953EAD}"/>
              </a:ext>
            </a:extLst>
          </p:cNvPr>
          <p:cNvPicPr>
            <a:picLocks noChangeAspect="1"/>
          </p:cNvPicPr>
          <p:nvPr/>
        </p:nvPicPr>
        <p:blipFill>
          <a:blip r:embed="rId3"/>
          <a:stretch>
            <a:fillRect/>
          </a:stretch>
        </p:blipFill>
        <p:spPr>
          <a:xfrm>
            <a:off x="439783" y="961144"/>
            <a:ext cx="8458546" cy="5648662"/>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The REST API description - WADL</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2AB29886-A0CC-DE4D-AC6F-AB08C3D9D20C}"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24</a:t>
            </a:fld>
            <a:endParaRPr lang="en-US" noProof="0" dirty="0"/>
          </a:p>
        </p:txBody>
      </p:sp>
      <p:cxnSp>
        <p:nvCxnSpPr>
          <p:cNvPr id="7" name="Connettore 4 12"/>
          <p:cNvCxnSpPr>
            <a:cxnSpLocks/>
            <a:stCxn id="8" idx="2"/>
          </p:cNvCxnSpPr>
          <p:nvPr/>
        </p:nvCxnSpPr>
        <p:spPr>
          <a:xfrm flipH="1" flipV="1">
            <a:off x="4728755" y="5628787"/>
            <a:ext cx="2179668" cy="42722"/>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6908423" y="5527509"/>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11" name="Connettore 4 12"/>
          <p:cNvCxnSpPr>
            <a:cxnSpLocks/>
            <a:stCxn id="12" idx="2"/>
          </p:cNvCxnSpPr>
          <p:nvPr/>
        </p:nvCxnSpPr>
        <p:spPr>
          <a:xfrm flipH="1" flipV="1">
            <a:off x="5172893" y="6046798"/>
            <a:ext cx="512589"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p:cNvSpPr/>
          <p:nvPr/>
        </p:nvSpPr>
        <p:spPr>
          <a:xfrm>
            <a:off x="5685482" y="6046798"/>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a:t>
            </a:r>
          </a:p>
        </p:txBody>
      </p:sp>
      <p:cxnSp>
        <p:nvCxnSpPr>
          <p:cNvPr id="14" name="Connettore 4 12">
            <a:extLst>
              <a:ext uri="{FF2B5EF4-FFF2-40B4-BE49-F238E27FC236}">
                <a16:creationId xmlns:a16="http://schemas.microsoft.com/office/drawing/2014/main" id="{24943A90-7C4A-9F4C-AD19-DC268DDBFE27}"/>
              </a:ext>
            </a:extLst>
          </p:cNvPr>
          <p:cNvCxnSpPr>
            <a:cxnSpLocks/>
            <a:stCxn id="15" idx="2"/>
          </p:cNvCxnSpPr>
          <p:nvPr/>
        </p:nvCxnSpPr>
        <p:spPr>
          <a:xfrm flipH="1" flipV="1">
            <a:off x="6200501" y="5964580"/>
            <a:ext cx="388236" cy="179818"/>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Ovale 11">
            <a:extLst>
              <a:ext uri="{FF2B5EF4-FFF2-40B4-BE49-F238E27FC236}">
                <a16:creationId xmlns:a16="http://schemas.microsoft.com/office/drawing/2014/main" id="{8A8CA485-6947-634B-A0CE-4BFFFB1C5AF0}"/>
              </a:ext>
            </a:extLst>
          </p:cNvPr>
          <p:cNvSpPr/>
          <p:nvPr/>
        </p:nvSpPr>
        <p:spPr>
          <a:xfrm>
            <a:off x="6588737" y="6000398"/>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spTree>
    <p:extLst>
      <p:ext uri="{BB962C8B-B14F-4D97-AF65-F5344CB8AC3E}">
        <p14:creationId xmlns:p14="http://schemas.microsoft.com/office/powerpoint/2010/main" val="3003327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083E1C5-B2F4-3D44-9BF6-B964619E9AD0}"/>
              </a:ext>
            </a:extLst>
          </p:cNvPr>
          <p:cNvPicPr>
            <a:picLocks noChangeAspect="1"/>
          </p:cNvPicPr>
          <p:nvPr/>
        </p:nvPicPr>
        <p:blipFill>
          <a:blip r:embed="rId3"/>
          <a:stretch>
            <a:fillRect/>
          </a:stretch>
        </p:blipFill>
        <p:spPr>
          <a:xfrm>
            <a:off x="879564" y="940279"/>
            <a:ext cx="7723729" cy="5598830"/>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The REST API description - WADL</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3A76E9ED-1B31-CF40-9F71-B6EDE79703EE}"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25</a:t>
            </a:fld>
            <a:endParaRPr lang="en-US" noProof="0" dirty="0"/>
          </a:p>
        </p:txBody>
      </p:sp>
      <p:cxnSp>
        <p:nvCxnSpPr>
          <p:cNvPr id="7" name="Connettore 4 12"/>
          <p:cNvCxnSpPr>
            <a:cxnSpLocks/>
            <a:stCxn id="8" idx="2"/>
          </p:cNvCxnSpPr>
          <p:nvPr/>
        </p:nvCxnSpPr>
        <p:spPr>
          <a:xfrm flipH="1">
            <a:off x="3488486" y="2074869"/>
            <a:ext cx="319684"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3808170" y="1930869"/>
            <a:ext cx="842207"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1.1</a:t>
            </a:r>
          </a:p>
        </p:txBody>
      </p:sp>
      <p:cxnSp>
        <p:nvCxnSpPr>
          <p:cNvPr id="11" name="Connettore 4 12"/>
          <p:cNvCxnSpPr>
            <a:cxnSpLocks/>
            <a:stCxn id="12" idx="2"/>
          </p:cNvCxnSpPr>
          <p:nvPr/>
        </p:nvCxnSpPr>
        <p:spPr>
          <a:xfrm flipH="1">
            <a:off x="3488485" y="4787561"/>
            <a:ext cx="388236"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p:cNvSpPr/>
          <p:nvPr/>
        </p:nvSpPr>
        <p:spPr>
          <a:xfrm>
            <a:off x="3876721" y="4643561"/>
            <a:ext cx="773656"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1.3</a:t>
            </a:r>
          </a:p>
        </p:txBody>
      </p:sp>
      <p:cxnSp>
        <p:nvCxnSpPr>
          <p:cNvPr id="14" name="Connettore 4 12">
            <a:extLst>
              <a:ext uri="{FF2B5EF4-FFF2-40B4-BE49-F238E27FC236}">
                <a16:creationId xmlns:a16="http://schemas.microsoft.com/office/drawing/2014/main" id="{24943A90-7C4A-9F4C-AD19-DC268DDBFE27}"/>
              </a:ext>
            </a:extLst>
          </p:cNvPr>
          <p:cNvCxnSpPr>
            <a:cxnSpLocks/>
            <a:stCxn id="15" idx="2"/>
          </p:cNvCxnSpPr>
          <p:nvPr/>
        </p:nvCxnSpPr>
        <p:spPr>
          <a:xfrm flipH="1">
            <a:off x="3488485" y="2950946"/>
            <a:ext cx="388236"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Ovale 11">
            <a:extLst>
              <a:ext uri="{FF2B5EF4-FFF2-40B4-BE49-F238E27FC236}">
                <a16:creationId xmlns:a16="http://schemas.microsoft.com/office/drawing/2014/main" id="{8A8CA485-6947-634B-A0CE-4BFFFB1C5AF0}"/>
              </a:ext>
            </a:extLst>
          </p:cNvPr>
          <p:cNvSpPr/>
          <p:nvPr/>
        </p:nvSpPr>
        <p:spPr>
          <a:xfrm>
            <a:off x="3876721" y="2806946"/>
            <a:ext cx="842206"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1.2</a:t>
            </a:r>
          </a:p>
        </p:txBody>
      </p:sp>
    </p:spTree>
    <p:extLst>
      <p:ext uri="{BB962C8B-B14F-4D97-AF65-F5344CB8AC3E}">
        <p14:creationId xmlns:p14="http://schemas.microsoft.com/office/powerpoint/2010/main" val="941905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6A655D3F-0E79-EB45-ACEB-CFD992440715}"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26</a:t>
            </a:fld>
            <a:endParaRPr lang="en-US" noProof="0" dirty="0"/>
          </a:p>
        </p:txBody>
      </p:sp>
      <p:pic>
        <p:nvPicPr>
          <p:cNvPr id="10" name="Picture 9" descr="Text&#10;&#10;Description automatically generated">
            <a:extLst>
              <a:ext uri="{FF2B5EF4-FFF2-40B4-BE49-F238E27FC236}">
                <a16:creationId xmlns:a16="http://schemas.microsoft.com/office/drawing/2014/main" id="{C4D8B0D6-9C02-6546-A72A-5A756762DB20}"/>
              </a:ext>
            </a:extLst>
          </p:cNvPr>
          <p:cNvPicPr>
            <a:picLocks noChangeAspect="1"/>
          </p:cNvPicPr>
          <p:nvPr/>
        </p:nvPicPr>
        <p:blipFill>
          <a:blip r:embed="rId3"/>
          <a:stretch>
            <a:fillRect/>
          </a:stretch>
        </p:blipFill>
        <p:spPr>
          <a:xfrm>
            <a:off x="167640" y="944741"/>
            <a:ext cx="8880567" cy="5900561"/>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The REST </a:t>
            </a:r>
            <a:r>
              <a:rPr lang="en-US" sz="2800" dirty="0" err="1">
                <a:solidFill>
                  <a:schemeClr val="tx1"/>
                </a:solidFill>
              </a:rPr>
              <a:t>Api</a:t>
            </a:r>
            <a:r>
              <a:rPr lang="en-US" sz="2800" dirty="0">
                <a:solidFill>
                  <a:schemeClr val="tx1"/>
                </a:solidFill>
              </a:rPr>
              <a:t> description - WADL</a:t>
            </a:r>
            <a:endParaRPr lang="it-IT" sz="2800" dirty="0">
              <a:solidFill>
                <a:schemeClr val="tx1"/>
              </a:solidFill>
            </a:endParaRPr>
          </a:p>
        </p:txBody>
      </p:sp>
      <p:cxnSp>
        <p:nvCxnSpPr>
          <p:cNvPr id="7" name="Connettore 4 12"/>
          <p:cNvCxnSpPr>
            <a:cxnSpLocks/>
            <a:stCxn id="8" idx="2"/>
          </p:cNvCxnSpPr>
          <p:nvPr/>
        </p:nvCxnSpPr>
        <p:spPr>
          <a:xfrm flipH="1">
            <a:off x="3149600" y="2686252"/>
            <a:ext cx="476091"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3625691" y="2549090"/>
            <a:ext cx="707724" cy="274323"/>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2.1</a:t>
            </a:r>
          </a:p>
        </p:txBody>
      </p:sp>
      <p:cxnSp>
        <p:nvCxnSpPr>
          <p:cNvPr id="11" name="Connettore 4 12"/>
          <p:cNvCxnSpPr>
            <a:cxnSpLocks/>
            <a:stCxn id="12" idx="2"/>
          </p:cNvCxnSpPr>
          <p:nvPr/>
        </p:nvCxnSpPr>
        <p:spPr>
          <a:xfrm flipH="1">
            <a:off x="3901054" y="4090254"/>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p:cNvSpPr/>
          <p:nvPr/>
        </p:nvSpPr>
        <p:spPr>
          <a:xfrm>
            <a:off x="4322230" y="3946254"/>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a:t>
            </a:r>
          </a:p>
        </p:txBody>
      </p:sp>
      <p:cxnSp>
        <p:nvCxnSpPr>
          <p:cNvPr id="14" name="Connettore 4 12">
            <a:extLst>
              <a:ext uri="{FF2B5EF4-FFF2-40B4-BE49-F238E27FC236}">
                <a16:creationId xmlns:a16="http://schemas.microsoft.com/office/drawing/2014/main" id="{3196C365-8724-5DE4-90C4-E1D07EFE92E2}"/>
              </a:ext>
            </a:extLst>
          </p:cNvPr>
          <p:cNvCxnSpPr>
            <a:cxnSpLocks/>
            <a:stCxn id="15" idx="2"/>
          </p:cNvCxnSpPr>
          <p:nvPr/>
        </p:nvCxnSpPr>
        <p:spPr>
          <a:xfrm flipH="1" flipV="1">
            <a:off x="3289300" y="4873190"/>
            <a:ext cx="514191" cy="137162"/>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Ovale 7">
            <a:extLst>
              <a:ext uri="{FF2B5EF4-FFF2-40B4-BE49-F238E27FC236}">
                <a16:creationId xmlns:a16="http://schemas.microsoft.com/office/drawing/2014/main" id="{3AFAD042-C5BD-BA96-E5E2-38CADB9CAFB3}"/>
              </a:ext>
            </a:extLst>
          </p:cNvPr>
          <p:cNvSpPr/>
          <p:nvPr/>
        </p:nvSpPr>
        <p:spPr>
          <a:xfrm>
            <a:off x="3803491" y="4873190"/>
            <a:ext cx="707724" cy="274323"/>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3.1</a:t>
            </a:r>
          </a:p>
        </p:txBody>
      </p:sp>
      <p:cxnSp>
        <p:nvCxnSpPr>
          <p:cNvPr id="17" name="Connettore 4 12">
            <a:extLst>
              <a:ext uri="{FF2B5EF4-FFF2-40B4-BE49-F238E27FC236}">
                <a16:creationId xmlns:a16="http://schemas.microsoft.com/office/drawing/2014/main" id="{06897CAC-9576-EF30-8B8A-04D826D84C32}"/>
              </a:ext>
            </a:extLst>
          </p:cNvPr>
          <p:cNvCxnSpPr>
            <a:cxnSpLocks/>
            <a:stCxn id="18" idx="2"/>
          </p:cNvCxnSpPr>
          <p:nvPr/>
        </p:nvCxnSpPr>
        <p:spPr>
          <a:xfrm flipH="1">
            <a:off x="5704454" y="2083654"/>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8" name="Ovale 11">
            <a:extLst>
              <a:ext uri="{FF2B5EF4-FFF2-40B4-BE49-F238E27FC236}">
                <a16:creationId xmlns:a16="http://schemas.microsoft.com/office/drawing/2014/main" id="{0D70700D-FC04-2E3A-14D0-BB8DAC09DF3A}"/>
              </a:ext>
            </a:extLst>
          </p:cNvPr>
          <p:cNvSpPr/>
          <p:nvPr/>
        </p:nvSpPr>
        <p:spPr>
          <a:xfrm>
            <a:off x="6125630" y="1939654"/>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spTree>
    <p:extLst>
      <p:ext uri="{BB962C8B-B14F-4D97-AF65-F5344CB8AC3E}">
        <p14:creationId xmlns:p14="http://schemas.microsoft.com/office/powerpoint/2010/main" val="1704214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The </a:t>
            </a:r>
            <a:r>
              <a:rPr lang="en-US" sz="2800">
                <a:solidFill>
                  <a:schemeClr val="tx1"/>
                </a:solidFill>
              </a:rPr>
              <a:t>REST API </a:t>
            </a:r>
            <a:r>
              <a:rPr lang="en-US" sz="2800" dirty="0">
                <a:solidFill>
                  <a:schemeClr val="tx1"/>
                </a:solidFill>
              </a:rPr>
              <a:t>description - JSON</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45923451-09F0-A74C-9B50-2D4AE95756DD}"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27</a:t>
            </a:fld>
            <a:endParaRPr lang="en-US" noProof="0" dirty="0"/>
          </a:p>
        </p:txBody>
      </p:sp>
      <p:pic>
        <p:nvPicPr>
          <p:cNvPr id="9" name="Immagine 8">
            <a:extLst>
              <a:ext uri="{FF2B5EF4-FFF2-40B4-BE49-F238E27FC236}">
                <a16:creationId xmlns:a16="http://schemas.microsoft.com/office/drawing/2014/main" id="{F0211D7B-57E5-EA70-2274-247854837818}"/>
              </a:ext>
            </a:extLst>
          </p:cNvPr>
          <p:cNvPicPr>
            <a:picLocks noChangeAspect="1"/>
          </p:cNvPicPr>
          <p:nvPr/>
        </p:nvPicPr>
        <p:blipFill>
          <a:blip r:embed="rId3"/>
          <a:srcRect r="-2160" b="21456"/>
          <a:stretch/>
        </p:blipFill>
        <p:spPr>
          <a:xfrm>
            <a:off x="372026" y="962738"/>
            <a:ext cx="6291874" cy="5386553"/>
          </a:xfrm>
          <a:prstGeom prst="rect">
            <a:avLst/>
          </a:prstGeom>
        </p:spPr>
      </p:pic>
    </p:spTree>
    <p:extLst>
      <p:ext uri="{BB962C8B-B14F-4D97-AF65-F5344CB8AC3E}">
        <p14:creationId xmlns:p14="http://schemas.microsoft.com/office/powerpoint/2010/main" val="428482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DA578BB8-B78C-9552-8BBB-5DA71F7B8AE1}"/>
              </a:ext>
            </a:extLst>
          </p:cNvPr>
          <p:cNvPicPr>
            <a:picLocks noChangeAspect="1"/>
          </p:cNvPicPr>
          <p:nvPr/>
        </p:nvPicPr>
        <p:blipFill>
          <a:blip r:embed="rId3"/>
          <a:stretch>
            <a:fillRect/>
          </a:stretch>
        </p:blipFill>
        <p:spPr>
          <a:xfrm>
            <a:off x="1846975" y="1364538"/>
            <a:ext cx="6268325" cy="5115639"/>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The REST </a:t>
            </a:r>
            <a:r>
              <a:rPr lang="en-US" sz="2800" dirty="0" err="1">
                <a:solidFill>
                  <a:schemeClr val="tx1"/>
                </a:solidFill>
              </a:rPr>
              <a:t>Api</a:t>
            </a:r>
            <a:r>
              <a:rPr lang="en-US" sz="2800" dirty="0">
                <a:solidFill>
                  <a:schemeClr val="tx1"/>
                </a:solidFill>
              </a:rPr>
              <a:t> description - YAML</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0801B321-EC77-9443-87C5-70D8BF40A13D}"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28</a:t>
            </a:fld>
            <a:endParaRPr lang="en-US" noProof="0" dirty="0"/>
          </a:p>
        </p:txBody>
      </p:sp>
      <p:pic>
        <p:nvPicPr>
          <p:cNvPr id="10" name="Immagine 9">
            <a:extLst>
              <a:ext uri="{FF2B5EF4-FFF2-40B4-BE49-F238E27FC236}">
                <a16:creationId xmlns:a16="http://schemas.microsoft.com/office/drawing/2014/main" id="{F70BEF75-2164-A8D5-6069-087E5B644456}"/>
              </a:ext>
            </a:extLst>
          </p:cNvPr>
          <p:cNvPicPr>
            <a:picLocks noChangeAspect="1"/>
          </p:cNvPicPr>
          <p:nvPr/>
        </p:nvPicPr>
        <p:blipFill>
          <a:blip r:embed="rId4"/>
          <a:stretch>
            <a:fillRect/>
          </a:stretch>
        </p:blipFill>
        <p:spPr>
          <a:xfrm>
            <a:off x="167640" y="948690"/>
            <a:ext cx="3600431" cy="1920230"/>
          </a:xfrm>
          <a:prstGeom prst="rect">
            <a:avLst/>
          </a:prstGeom>
        </p:spPr>
      </p:pic>
      <p:pic>
        <p:nvPicPr>
          <p:cNvPr id="20" name="Immagine 19">
            <a:extLst>
              <a:ext uri="{FF2B5EF4-FFF2-40B4-BE49-F238E27FC236}">
                <a16:creationId xmlns:a16="http://schemas.microsoft.com/office/drawing/2014/main" id="{65BD0496-D897-58B8-EDD3-4EB68736FC31}"/>
              </a:ext>
            </a:extLst>
          </p:cNvPr>
          <p:cNvPicPr>
            <a:picLocks noChangeAspect="1"/>
          </p:cNvPicPr>
          <p:nvPr/>
        </p:nvPicPr>
        <p:blipFill>
          <a:blip r:embed="rId5"/>
          <a:stretch>
            <a:fillRect/>
          </a:stretch>
        </p:blipFill>
        <p:spPr>
          <a:xfrm>
            <a:off x="3174825" y="935992"/>
            <a:ext cx="5801535" cy="533474"/>
          </a:xfrm>
          <a:prstGeom prst="rect">
            <a:avLst/>
          </a:prstGeom>
        </p:spPr>
      </p:pic>
    </p:spTree>
    <p:extLst>
      <p:ext uri="{BB962C8B-B14F-4D97-AF65-F5344CB8AC3E}">
        <p14:creationId xmlns:p14="http://schemas.microsoft.com/office/powerpoint/2010/main" val="1235307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Swagger </a:t>
            </a:r>
            <a:r>
              <a:rPr lang="en-US" sz="2800" dirty="0" err="1">
                <a:solidFill>
                  <a:schemeClr val="tx1"/>
                </a:solidFill>
              </a:rPr>
              <a:t>api</a:t>
            </a:r>
            <a:r>
              <a:rPr lang="en-US" sz="2800" dirty="0">
                <a:solidFill>
                  <a:schemeClr val="tx1"/>
                </a:solidFill>
              </a:rPr>
              <a:t>-docs</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458C8D16-735B-E941-B3C5-22C0B948DDA3}"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29</a:t>
            </a:fld>
            <a:endParaRPr lang="en-US" noProof="0" dirty="0"/>
          </a:p>
        </p:txBody>
      </p:sp>
      <p:pic>
        <p:nvPicPr>
          <p:cNvPr id="19" name="Immagine 18">
            <a:extLst>
              <a:ext uri="{FF2B5EF4-FFF2-40B4-BE49-F238E27FC236}">
                <a16:creationId xmlns:a16="http://schemas.microsoft.com/office/drawing/2014/main" id="{35BE7768-A1F3-0302-3033-0B24845C9B00}"/>
              </a:ext>
            </a:extLst>
          </p:cNvPr>
          <p:cNvPicPr>
            <a:picLocks noChangeAspect="1"/>
          </p:cNvPicPr>
          <p:nvPr/>
        </p:nvPicPr>
        <p:blipFill>
          <a:blip r:embed="rId3"/>
          <a:stretch>
            <a:fillRect/>
          </a:stretch>
        </p:blipFill>
        <p:spPr>
          <a:xfrm>
            <a:off x="235323" y="1117258"/>
            <a:ext cx="6730961" cy="5322155"/>
          </a:xfrm>
          <a:prstGeom prst="rect">
            <a:avLst/>
          </a:prstGeom>
        </p:spPr>
      </p:pic>
    </p:spTree>
    <p:extLst>
      <p:ext uri="{BB962C8B-B14F-4D97-AF65-F5344CB8AC3E}">
        <p14:creationId xmlns:p14="http://schemas.microsoft.com/office/powerpoint/2010/main" val="476250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75089-B6B4-3AA2-3D11-6C707022C3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AC1BEB-6E9B-AFD5-3496-A08D17E5EC24}"/>
              </a:ext>
            </a:extLst>
          </p:cNvPr>
          <p:cNvSpPr>
            <a:spLocks noGrp="1"/>
          </p:cNvSpPr>
          <p:nvPr>
            <p:ph type="title"/>
          </p:nvPr>
        </p:nvSpPr>
        <p:spPr/>
        <p:txBody>
          <a:bodyPr/>
          <a:lstStyle/>
          <a:p>
            <a:r>
              <a:rPr lang="en-US" sz="2800" dirty="0"/>
              <a:t>What is Swagger?</a:t>
            </a:r>
            <a:endParaRPr lang="en-US" dirty="0"/>
          </a:p>
        </p:txBody>
      </p:sp>
      <p:sp>
        <p:nvSpPr>
          <p:cNvPr id="3" name="Content Placeholder 2">
            <a:extLst>
              <a:ext uri="{FF2B5EF4-FFF2-40B4-BE49-F238E27FC236}">
                <a16:creationId xmlns:a16="http://schemas.microsoft.com/office/drawing/2014/main" id="{5ECABBBE-1761-18A5-59D8-861BA9012BFA}"/>
              </a:ext>
            </a:extLst>
          </p:cNvPr>
          <p:cNvSpPr>
            <a:spLocks noGrp="1"/>
          </p:cNvSpPr>
          <p:nvPr>
            <p:ph idx="1"/>
          </p:nvPr>
        </p:nvSpPr>
        <p:spPr>
          <a:xfrm>
            <a:off x="167640" y="862264"/>
            <a:ext cx="8854440" cy="5594684"/>
          </a:xfrm>
        </p:spPr>
        <p:txBody>
          <a:bodyPr>
            <a:normAutofit/>
          </a:bodyPr>
          <a:lstStyle/>
          <a:p>
            <a:pPr marL="0" indent="0">
              <a:lnSpc>
                <a:spcPct val="170000"/>
              </a:lnSpc>
              <a:buNone/>
            </a:pPr>
            <a:r>
              <a:rPr lang="en-US" sz="1400" b="1" u="sng" dirty="0">
                <a:solidFill>
                  <a:schemeClr val="accent2"/>
                </a:solidFill>
              </a:rPr>
              <a:t>What is Swagger (and OpenAPI)?</a:t>
            </a:r>
            <a:endParaRPr lang="en-US" sz="2000" b="1" u="sng" dirty="0">
              <a:solidFill>
                <a:schemeClr val="accent2"/>
              </a:solidFill>
            </a:endParaRPr>
          </a:p>
          <a:p>
            <a:pPr marL="0" indent="0">
              <a:spcBef>
                <a:spcPts val="0"/>
              </a:spcBef>
              <a:buNone/>
            </a:pPr>
            <a:r>
              <a:rPr lang="en-US" sz="1050" b="1" dirty="0"/>
              <a:t>Swagger</a:t>
            </a:r>
            <a:r>
              <a:rPr lang="en-US" sz="1050" dirty="0"/>
              <a:t> is a set of tools used to design, document, and test </a:t>
            </a:r>
            <a:r>
              <a:rPr lang="en-US" sz="1050" b="1" dirty="0"/>
              <a:t>RESTful APIs</a:t>
            </a:r>
            <a:r>
              <a:rPr lang="en-US" sz="1050" dirty="0"/>
              <a:t>, based on the </a:t>
            </a:r>
            <a:r>
              <a:rPr lang="en-US" sz="1050" b="1" dirty="0"/>
              <a:t>OpenAPI Specification</a:t>
            </a:r>
            <a:r>
              <a:rPr lang="en-US" sz="1050" dirty="0"/>
              <a:t>.</a:t>
            </a:r>
            <a:endParaRPr lang="en-US" sz="1400" b="1" u="sng" dirty="0">
              <a:solidFill>
                <a:schemeClr val="accent2"/>
              </a:solidFill>
            </a:endParaRPr>
          </a:p>
          <a:p>
            <a:pPr>
              <a:spcBef>
                <a:spcPts val="0"/>
              </a:spcBef>
              <a:buFontTx/>
              <a:buChar char="-"/>
            </a:pPr>
            <a:r>
              <a:rPr lang="en-US" sz="1050" b="1" dirty="0"/>
              <a:t>OpenAPI</a:t>
            </a:r>
            <a:r>
              <a:rPr lang="en-US" sz="1050" dirty="0"/>
              <a:t> is the official standard to describe REST APIs using JSON or YAML.</a:t>
            </a:r>
          </a:p>
          <a:p>
            <a:pPr>
              <a:spcBef>
                <a:spcPts val="0"/>
              </a:spcBef>
              <a:buFontTx/>
              <a:buChar char="-"/>
            </a:pPr>
            <a:r>
              <a:rPr lang="en-US" sz="1050" b="1" dirty="0"/>
              <a:t>Swagger</a:t>
            </a:r>
            <a:r>
              <a:rPr lang="en-US" sz="1050" dirty="0"/>
              <a:t> provides tools to work with OpenAPI, including:</a:t>
            </a:r>
          </a:p>
          <a:p>
            <a:pPr lvl="1">
              <a:spcBef>
                <a:spcPts val="0"/>
              </a:spcBef>
              <a:buFontTx/>
              <a:buChar char="-"/>
            </a:pPr>
            <a:r>
              <a:rPr lang="en-US" sz="1200" dirty="0"/>
              <a:t> Swagger Editor: write your API definition</a:t>
            </a:r>
          </a:p>
          <a:p>
            <a:pPr lvl="1">
              <a:spcBef>
                <a:spcPts val="0"/>
              </a:spcBef>
              <a:buFontTx/>
              <a:buChar char="-"/>
            </a:pPr>
            <a:r>
              <a:rPr lang="en-US" sz="1200" dirty="0"/>
              <a:t> Swagger UI: test your API in the browser</a:t>
            </a:r>
          </a:p>
          <a:p>
            <a:pPr lvl="1">
              <a:spcBef>
                <a:spcPts val="0"/>
              </a:spcBef>
              <a:buFontTx/>
              <a:buChar char="-"/>
            </a:pPr>
            <a:r>
              <a:rPr lang="en-US" sz="1200" dirty="0"/>
              <a:t> Swagger </a:t>
            </a:r>
            <a:r>
              <a:rPr lang="en-US" sz="1200" dirty="0" err="1"/>
              <a:t>Codegen</a:t>
            </a:r>
            <a:r>
              <a:rPr lang="en-US" sz="1200" dirty="0"/>
              <a:t>: generate clients/servers automatically</a:t>
            </a:r>
          </a:p>
          <a:p>
            <a:pPr lvl="1">
              <a:spcBef>
                <a:spcPts val="0"/>
              </a:spcBef>
              <a:buFontTx/>
              <a:buChar char="-"/>
            </a:pPr>
            <a:endParaRPr lang="en-US" sz="1200" dirty="0"/>
          </a:p>
          <a:p>
            <a:pPr marL="0" lvl="1" indent="0">
              <a:spcBef>
                <a:spcPts val="0"/>
              </a:spcBef>
              <a:buNone/>
            </a:pPr>
            <a:r>
              <a:rPr lang="en-US" sz="1200" b="1" u="sng" dirty="0">
                <a:solidFill>
                  <a:schemeClr val="accent2"/>
                </a:solidFill>
              </a:rPr>
              <a:t>Swagger History</a:t>
            </a:r>
          </a:p>
          <a:p>
            <a:pPr>
              <a:spcBef>
                <a:spcPts val="0"/>
              </a:spcBef>
              <a:buFontTx/>
              <a:buChar char="-"/>
            </a:pPr>
            <a:r>
              <a:rPr lang="en-US" sz="1050" dirty="0"/>
              <a:t>Swagger started as a specification and tooling suite.</a:t>
            </a:r>
          </a:p>
          <a:p>
            <a:pPr>
              <a:spcBef>
                <a:spcPts val="0"/>
              </a:spcBef>
              <a:buFontTx/>
              <a:buChar char="-"/>
            </a:pPr>
            <a:r>
              <a:rPr lang="en-US" sz="1050" dirty="0"/>
              <a:t>In 2015, the OpenAPI Specification (OAS) was donated to the Linux Foundation.</a:t>
            </a:r>
          </a:p>
          <a:p>
            <a:pPr>
              <a:spcBef>
                <a:spcPts val="0"/>
              </a:spcBef>
              <a:buFontTx/>
              <a:buChar char="-"/>
            </a:pPr>
            <a:r>
              <a:rPr lang="en-US" sz="1050" dirty="0"/>
              <a:t>Today, OpenAPI is the name of the standard, and Swagger is the name of the tools built around it.</a:t>
            </a:r>
          </a:p>
          <a:p>
            <a:pPr marL="57150" lvl="1">
              <a:spcBef>
                <a:spcPts val="0"/>
              </a:spcBef>
              <a:buFontTx/>
              <a:buChar char="-"/>
            </a:pPr>
            <a:endParaRPr lang="en-US" sz="1050" dirty="0"/>
          </a:p>
          <a:p>
            <a:pPr>
              <a:spcBef>
                <a:spcPts val="0"/>
              </a:spcBef>
              <a:buNone/>
            </a:pPr>
            <a:r>
              <a:rPr lang="en-US" sz="1050" b="1" u="sng" dirty="0">
                <a:solidFill>
                  <a:schemeClr val="accent2"/>
                </a:solidFill>
              </a:rPr>
              <a:t>With Swagger, you can:</a:t>
            </a:r>
          </a:p>
          <a:p>
            <a:pPr>
              <a:spcBef>
                <a:spcPts val="0"/>
              </a:spcBef>
              <a:buFont typeface="+mj-lt"/>
              <a:buAutoNum type="arabicPeriod"/>
            </a:pPr>
            <a:r>
              <a:rPr lang="en-US" sz="1050" b="1" dirty="0"/>
              <a:t>Document</a:t>
            </a:r>
            <a:r>
              <a:rPr lang="en-US" sz="1050" dirty="0"/>
              <a:t> your REST API in a clear and structured way</a:t>
            </a:r>
          </a:p>
          <a:p>
            <a:pPr>
              <a:spcBef>
                <a:spcPts val="0"/>
              </a:spcBef>
              <a:buFont typeface="+mj-lt"/>
              <a:buAutoNum type="arabicPeriod"/>
            </a:pPr>
            <a:r>
              <a:rPr lang="en-US" sz="1050" b="1" dirty="0"/>
              <a:t>Test</a:t>
            </a:r>
            <a:r>
              <a:rPr lang="en-US" sz="1050" dirty="0"/>
              <a:t> endpoints via an interactive web interface (Swagger UI)</a:t>
            </a:r>
          </a:p>
          <a:p>
            <a:pPr>
              <a:spcBef>
                <a:spcPts val="0"/>
              </a:spcBef>
              <a:buFont typeface="+mj-lt"/>
              <a:buAutoNum type="arabicPeriod"/>
            </a:pPr>
            <a:r>
              <a:rPr lang="en-US" sz="1050" b="1" dirty="0"/>
              <a:t>Generate</a:t>
            </a:r>
            <a:r>
              <a:rPr lang="en-US" sz="1050" dirty="0"/>
              <a:t> client/server code and test suites (e.g., JUnit)</a:t>
            </a:r>
          </a:p>
          <a:p>
            <a:pPr marL="0" lvl="1" indent="0">
              <a:spcBef>
                <a:spcPts val="0"/>
              </a:spcBef>
              <a:buNone/>
            </a:pPr>
            <a:endParaRPr lang="en-US" sz="1200" dirty="0"/>
          </a:p>
        </p:txBody>
      </p:sp>
      <p:sp>
        <p:nvSpPr>
          <p:cNvPr id="4" name="Date Placeholder 3">
            <a:extLst>
              <a:ext uri="{FF2B5EF4-FFF2-40B4-BE49-F238E27FC236}">
                <a16:creationId xmlns:a16="http://schemas.microsoft.com/office/drawing/2014/main" id="{D1DADECA-BBA4-FFE4-7C03-497D7300FA73}"/>
              </a:ext>
            </a:extLst>
          </p:cNvPr>
          <p:cNvSpPr>
            <a:spLocks noGrp="1"/>
          </p:cNvSpPr>
          <p:nvPr>
            <p:ph type="dt" sz="half" idx="2"/>
          </p:nvPr>
        </p:nvSpPr>
        <p:spPr/>
        <p:txBody>
          <a:bodyPr/>
          <a:lstStyle/>
          <a:p>
            <a:r>
              <a:rPr lang="en-US" noProof="0" dirty="0"/>
              <a:t>23/05/2025</a:t>
            </a:r>
          </a:p>
        </p:txBody>
      </p:sp>
      <p:sp>
        <p:nvSpPr>
          <p:cNvPr id="5" name="Footer Placeholder 4">
            <a:extLst>
              <a:ext uri="{FF2B5EF4-FFF2-40B4-BE49-F238E27FC236}">
                <a16:creationId xmlns:a16="http://schemas.microsoft.com/office/drawing/2014/main" id="{DEDD9FB5-F6BF-76F1-42D5-87539AD3146C}"/>
              </a:ext>
            </a:extLst>
          </p:cNvPr>
          <p:cNvSpPr>
            <a:spLocks noGrp="1"/>
          </p:cNvSpPr>
          <p:nvPr>
            <p:ph type="ftr" sz="quarter" idx="3"/>
          </p:nvPr>
        </p:nvSpPr>
        <p:spPr/>
        <p:txBody>
          <a:bodyPr/>
          <a:lstStyle/>
          <a:p>
            <a:r>
              <a:rPr lang="it-IT" noProof="0" dirty="0"/>
              <a:t>Alfredo Farò, University of L’Aquila</a:t>
            </a:r>
            <a:endParaRPr lang="en-US" noProof="0" dirty="0"/>
          </a:p>
        </p:txBody>
      </p:sp>
      <p:sp>
        <p:nvSpPr>
          <p:cNvPr id="6" name="Slide Number Placeholder 5">
            <a:extLst>
              <a:ext uri="{FF2B5EF4-FFF2-40B4-BE49-F238E27FC236}">
                <a16:creationId xmlns:a16="http://schemas.microsoft.com/office/drawing/2014/main" id="{D71A1E4E-1DDD-09FA-2091-E0966D5C59D4}"/>
              </a:ext>
            </a:extLst>
          </p:cNvPr>
          <p:cNvSpPr>
            <a:spLocks noGrp="1"/>
          </p:cNvSpPr>
          <p:nvPr>
            <p:ph type="sldNum" sz="quarter" idx="4"/>
          </p:nvPr>
        </p:nvSpPr>
        <p:spPr/>
        <p:txBody>
          <a:bodyPr/>
          <a:lstStyle/>
          <a:p>
            <a:fld id="{5ABFFAD9-C28C-F046-BDF1-9CFBDED723D7}" type="slidenum">
              <a:rPr lang="en-US" noProof="0" smtClean="0"/>
              <a:pPr/>
              <a:t>3</a:t>
            </a:fld>
            <a:endParaRPr lang="en-US" noProof="0" dirty="0"/>
          </a:p>
        </p:txBody>
      </p:sp>
      <p:sp>
        <p:nvSpPr>
          <p:cNvPr id="8" name="Ovale 7">
            <a:extLst>
              <a:ext uri="{FF2B5EF4-FFF2-40B4-BE49-F238E27FC236}">
                <a16:creationId xmlns:a16="http://schemas.microsoft.com/office/drawing/2014/main" id="{29093122-3811-CFEA-7001-1254E6A126B1}"/>
              </a:ext>
            </a:extLst>
          </p:cNvPr>
          <p:cNvSpPr/>
          <p:nvPr/>
        </p:nvSpPr>
        <p:spPr>
          <a:xfrm>
            <a:off x="1121072" y="4990177"/>
            <a:ext cx="412594" cy="412596"/>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9" name="Ovale 8">
            <a:extLst>
              <a:ext uri="{FF2B5EF4-FFF2-40B4-BE49-F238E27FC236}">
                <a16:creationId xmlns:a16="http://schemas.microsoft.com/office/drawing/2014/main" id="{0AC0DFC5-31B1-D9A5-D15A-73A1F454DB76}"/>
              </a:ext>
            </a:extLst>
          </p:cNvPr>
          <p:cNvSpPr/>
          <p:nvPr/>
        </p:nvSpPr>
        <p:spPr>
          <a:xfrm>
            <a:off x="3028301" y="5001325"/>
            <a:ext cx="412594" cy="412596"/>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10" name="Ovale 9">
            <a:extLst>
              <a:ext uri="{FF2B5EF4-FFF2-40B4-BE49-F238E27FC236}">
                <a16:creationId xmlns:a16="http://schemas.microsoft.com/office/drawing/2014/main" id="{116BCAB3-F8CD-166A-CA7D-99EBD35DD1E5}"/>
              </a:ext>
            </a:extLst>
          </p:cNvPr>
          <p:cNvSpPr/>
          <p:nvPr/>
        </p:nvSpPr>
        <p:spPr>
          <a:xfrm>
            <a:off x="4522936" y="5001325"/>
            <a:ext cx="412594" cy="412596"/>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11" name="Ovale 10">
            <a:extLst>
              <a:ext uri="{FF2B5EF4-FFF2-40B4-BE49-F238E27FC236}">
                <a16:creationId xmlns:a16="http://schemas.microsoft.com/office/drawing/2014/main" id="{BD7F5F70-EEFA-C85D-2CC6-FCA26798C3C7}"/>
              </a:ext>
            </a:extLst>
          </p:cNvPr>
          <p:cNvSpPr/>
          <p:nvPr/>
        </p:nvSpPr>
        <p:spPr>
          <a:xfrm>
            <a:off x="6017571" y="5001325"/>
            <a:ext cx="412594" cy="412596"/>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12" name="Ovale 11">
            <a:extLst>
              <a:ext uri="{FF2B5EF4-FFF2-40B4-BE49-F238E27FC236}">
                <a16:creationId xmlns:a16="http://schemas.microsoft.com/office/drawing/2014/main" id="{FEAFCC03-C8B4-4002-FDCF-448D5930A852}"/>
              </a:ext>
            </a:extLst>
          </p:cNvPr>
          <p:cNvSpPr/>
          <p:nvPr/>
        </p:nvSpPr>
        <p:spPr>
          <a:xfrm>
            <a:off x="8022928" y="4990177"/>
            <a:ext cx="412594" cy="412596"/>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cxnSp>
        <p:nvCxnSpPr>
          <p:cNvPr id="14" name="Connettore diritto 13">
            <a:extLst>
              <a:ext uri="{FF2B5EF4-FFF2-40B4-BE49-F238E27FC236}">
                <a16:creationId xmlns:a16="http://schemas.microsoft.com/office/drawing/2014/main" id="{C8A50D33-4494-AF08-5A7C-12E161785BC8}"/>
              </a:ext>
            </a:extLst>
          </p:cNvPr>
          <p:cNvCxnSpPr>
            <a:cxnSpLocks/>
            <a:stCxn id="8" idx="6"/>
            <a:endCxn id="9" idx="2"/>
          </p:cNvCxnSpPr>
          <p:nvPr/>
        </p:nvCxnSpPr>
        <p:spPr>
          <a:xfrm>
            <a:off x="1533666" y="5196475"/>
            <a:ext cx="1494635" cy="11148"/>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6" name="Connettore diritto 15">
            <a:extLst>
              <a:ext uri="{FF2B5EF4-FFF2-40B4-BE49-F238E27FC236}">
                <a16:creationId xmlns:a16="http://schemas.microsoft.com/office/drawing/2014/main" id="{750BC23F-9173-0B1A-03FA-174252A7D48B}"/>
              </a:ext>
            </a:extLst>
          </p:cNvPr>
          <p:cNvCxnSpPr>
            <a:cxnSpLocks/>
            <a:stCxn id="9" idx="6"/>
            <a:endCxn id="10" idx="2"/>
          </p:cNvCxnSpPr>
          <p:nvPr/>
        </p:nvCxnSpPr>
        <p:spPr>
          <a:xfrm>
            <a:off x="3440895" y="5207623"/>
            <a:ext cx="1082041"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9" name="Connettore diritto 18">
            <a:extLst>
              <a:ext uri="{FF2B5EF4-FFF2-40B4-BE49-F238E27FC236}">
                <a16:creationId xmlns:a16="http://schemas.microsoft.com/office/drawing/2014/main" id="{5CF1B86C-1874-43E1-797B-DE0D02E6F552}"/>
              </a:ext>
            </a:extLst>
          </p:cNvPr>
          <p:cNvCxnSpPr>
            <a:cxnSpLocks/>
          </p:cNvCxnSpPr>
          <p:nvPr/>
        </p:nvCxnSpPr>
        <p:spPr>
          <a:xfrm>
            <a:off x="4935530" y="5207623"/>
            <a:ext cx="1082041"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20" name="Connettore diritto 19">
            <a:extLst>
              <a:ext uri="{FF2B5EF4-FFF2-40B4-BE49-F238E27FC236}">
                <a16:creationId xmlns:a16="http://schemas.microsoft.com/office/drawing/2014/main" id="{BD747117-43ED-AE21-1834-65C3DB49E18B}"/>
              </a:ext>
            </a:extLst>
          </p:cNvPr>
          <p:cNvCxnSpPr>
            <a:cxnSpLocks/>
            <a:stCxn id="11" idx="6"/>
          </p:cNvCxnSpPr>
          <p:nvPr/>
        </p:nvCxnSpPr>
        <p:spPr>
          <a:xfrm flipV="1">
            <a:off x="6430165" y="5196475"/>
            <a:ext cx="1592763" cy="11148"/>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21" name="Content Placeholder 2">
            <a:extLst>
              <a:ext uri="{FF2B5EF4-FFF2-40B4-BE49-F238E27FC236}">
                <a16:creationId xmlns:a16="http://schemas.microsoft.com/office/drawing/2014/main" id="{632FD4F7-A810-052A-87B6-ACD5BB0B4AB3}"/>
              </a:ext>
            </a:extLst>
          </p:cNvPr>
          <p:cNvSpPr txBox="1">
            <a:spLocks/>
          </p:cNvSpPr>
          <p:nvPr/>
        </p:nvSpPr>
        <p:spPr>
          <a:xfrm>
            <a:off x="350573" y="5483820"/>
            <a:ext cx="2125000" cy="88094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0" i="0" kern="1200">
                <a:solidFill>
                  <a:schemeClr val="tx1">
                    <a:lumMod val="85000"/>
                    <a:lumOff val="15000"/>
                  </a:schemeClr>
                </a:solidFill>
                <a:latin typeface="Raleway Light" charset="0"/>
                <a:ea typeface="Raleway Light" charset="0"/>
                <a:cs typeface="Raleway Light"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i="0" kern="1200">
                <a:solidFill>
                  <a:schemeClr val="tx1">
                    <a:lumMod val="85000"/>
                    <a:lumOff val="15000"/>
                  </a:schemeClr>
                </a:solidFill>
                <a:latin typeface="Raleway Light" charset="0"/>
                <a:ea typeface="Raleway Light" charset="0"/>
                <a:cs typeface="Raleway Light"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lumMod val="85000"/>
                    <a:lumOff val="15000"/>
                  </a:schemeClr>
                </a:solidFill>
                <a:latin typeface="Raleway Light" charset="0"/>
                <a:ea typeface="Raleway Light" charset="0"/>
                <a:cs typeface="Raleway Light"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None/>
            </a:pPr>
            <a:r>
              <a:rPr lang="it-IT" sz="1000" b="1" dirty="0"/>
              <a:t>2010 – </a:t>
            </a:r>
            <a:r>
              <a:rPr lang="it-IT" sz="1000" b="1" dirty="0" err="1"/>
              <a:t>Swagger</a:t>
            </a:r>
            <a:r>
              <a:rPr lang="it-IT" sz="1000" b="1" dirty="0"/>
              <a:t> </a:t>
            </a:r>
            <a:r>
              <a:rPr lang="it-IT" sz="1000" b="1" dirty="0" err="1"/>
              <a:t>is</a:t>
            </a:r>
            <a:r>
              <a:rPr lang="it-IT" sz="1000" b="1" dirty="0"/>
              <a:t> </a:t>
            </a:r>
            <a:r>
              <a:rPr lang="it-IT" sz="1000" b="1" dirty="0" err="1"/>
              <a:t>born</a:t>
            </a:r>
            <a:endParaRPr lang="it-IT" sz="1000" b="1" dirty="0"/>
          </a:p>
          <a:p>
            <a:pPr>
              <a:spcBef>
                <a:spcPts val="0"/>
              </a:spcBef>
              <a:buFont typeface="Arial" panose="020B0604020202020204" pitchFamily="34" charset="0"/>
              <a:buChar char="•"/>
            </a:pPr>
            <a:r>
              <a:rPr lang="it-IT" sz="1000" dirty="0" err="1"/>
              <a:t>Created</a:t>
            </a:r>
            <a:r>
              <a:rPr lang="it-IT" sz="1000" dirty="0"/>
              <a:t> by </a:t>
            </a:r>
            <a:r>
              <a:rPr lang="it-IT" sz="1000" b="1" dirty="0"/>
              <a:t>Tony Tam</a:t>
            </a:r>
            <a:r>
              <a:rPr lang="it-IT" sz="1000" dirty="0"/>
              <a:t> (</a:t>
            </a:r>
            <a:r>
              <a:rPr lang="it-IT" sz="1000" dirty="0" err="1"/>
              <a:t>Wordnik</a:t>
            </a:r>
            <a:r>
              <a:rPr lang="it-IT" sz="1000" dirty="0"/>
              <a:t>) to </a:t>
            </a:r>
            <a:r>
              <a:rPr lang="it-IT" sz="1000" dirty="0" err="1"/>
              <a:t>write</a:t>
            </a:r>
            <a:r>
              <a:rPr lang="it-IT" sz="1000" dirty="0"/>
              <a:t> API REST</a:t>
            </a:r>
          </a:p>
          <a:p>
            <a:pPr>
              <a:spcBef>
                <a:spcPts val="0"/>
              </a:spcBef>
              <a:buFont typeface="Arial" panose="020B0604020202020204" pitchFamily="34" charset="0"/>
              <a:buChar char="•"/>
            </a:pPr>
            <a:r>
              <a:rPr lang="it-IT" sz="1000" b="1" dirty="0" err="1"/>
              <a:t>Swagger</a:t>
            </a:r>
            <a:r>
              <a:rPr lang="it-IT" sz="1000" b="1" dirty="0"/>
              <a:t> </a:t>
            </a:r>
            <a:r>
              <a:rPr lang="it-IT" sz="1000" b="1" dirty="0" err="1"/>
              <a:t>Specification</a:t>
            </a:r>
            <a:r>
              <a:rPr lang="it-IT" sz="1000" dirty="0"/>
              <a:t>  </a:t>
            </a:r>
            <a:r>
              <a:rPr lang="it-IT" sz="1000" dirty="0" err="1"/>
              <a:t>is</a:t>
            </a:r>
            <a:r>
              <a:rPr lang="it-IT" sz="1000" dirty="0"/>
              <a:t> </a:t>
            </a:r>
            <a:r>
              <a:rPr lang="it-IT" sz="1000" dirty="0" err="1"/>
              <a:t>born</a:t>
            </a:r>
            <a:r>
              <a:rPr lang="it-IT" sz="1000" dirty="0"/>
              <a:t> (v1.0 → 1.2 → 2.0)</a:t>
            </a:r>
          </a:p>
          <a:p>
            <a:pPr marL="0" indent="0">
              <a:lnSpc>
                <a:spcPct val="170000"/>
              </a:lnSpc>
              <a:spcBef>
                <a:spcPts val="0"/>
              </a:spcBef>
              <a:buFont typeface="Arial" panose="020B0604020202020204" pitchFamily="34" charset="0"/>
              <a:buNone/>
            </a:pPr>
            <a:endParaRPr lang="en-US" sz="1200" dirty="0"/>
          </a:p>
        </p:txBody>
      </p:sp>
      <p:sp>
        <p:nvSpPr>
          <p:cNvPr id="22" name="Content Placeholder 2">
            <a:extLst>
              <a:ext uri="{FF2B5EF4-FFF2-40B4-BE49-F238E27FC236}">
                <a16:creationId xmlns:a16="http://schemas.microsoft.com/office/drawing/2014/main" id="{61317668-9567-87AF-2EC7-C796FDEDE5A5}"/>
              </a:ext>
            </a:extLst>
          </p:cNvPr>
          <p:cNvSpPr txBox="1">
            <a:spLocks/>
          </p:cNvSpPr>
          <p:nvPr/>
        </p:nvSpPr>
        <p:spPr>
          <a:xfrm>
            <a:off x="2377440" y="4079860"/>
            <a:ext cx="1919658" cy="88094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b="0" i="0" kern="1200">
                <a:solidFill>
                  <a:schemeClr val="tx1">
                    <a:lumMod val="85000"/>
                    <a:lumOff val="15000"/>
                  </a:schemeClr>
                </a:solidFill>
                <a:latin typeface="Raleway Light" charset="0"/>
                <a:ea typeface="Raleway Light" charset="0"/>
                <a:cs typeface="Raleway Light"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i="0" kern="1200">
                <a:solidFill>
                  <a:schemeClr val="tx1">
                    <a:lumMod val="85000"/>
                    <a:lumOff val="15000"/>
                  </a:schemeClr>
                </a:solidFill>
                <a:latin typeface="Raleway Light" charset="0"/>
                <a:ea typeface="Raleway Light" charset="0"/>
                <a:cs typeface="Raleway Light"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lumMod val="85000"/>
                    <a:lumOff val="15000"/>
                  </a:schemeClr>
                </a:solidFill>
                <a:latin typeface="Raleway Light" charset="0"/>
                <a:ea typeface="Raleway Light" charset="0"/>
                <a:cs typeface="Raleway Light"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None/>
            </a:pPr>
            <a:r>
              <a:rPr lang="it-IT" sz="1000" b="1" dirty="0"/>
              <a:t>2014 – </a:t>
            </a:r>
            <a:r>
              <a:rPr lang="it-IT" sz="1000" b="1" dirty="0" err="1"/>
              <a:t>Swagger</a:t>
            </a:r>
            <a:r>
              <a:rPr lang="it-IT" sz="1000" b="1" dirty="0"/>
              <a:t> 2.0</a:t>
            </a:r>
          </a:p>
          <a:p>
            <a:pPr>
              <a:spcBef>
                <a:spcPts val="0"/>
              </a:spcBef>
              <a:buNone/>
            </a:pPr>
            <a:r>
              <a:rPr lang="en-US" sz="1000" dirty="0"/>
              <a:t>- </a:t>
            </a:r>
            <a:r>
              <a:rPr lang="en-US" sz="1000" b="1" dirty="0"/>
              <a:t>Specification</a:t>
            </a:r>
            <a:r>
              <a:rPr lang="en-US" sz="1000" dirty="0"/>
              <a:t> written in JSON.</a:t>
            </a:r>
          </a:p>
          <a:p>
            <a:pPr>
              <a:spcBef>
                <a:spcPts val="0"/>
              </a:spcBef>
              <a:buNone/>
            </a:pPr>
            <a:r>
              <a:rPr lang="en-US" sz="1000" dirty="0"/>
              <a:t>- </a:t>
            </a:r>
            <a:r>
              <a:rPr lang="en-US" sz="1000" b="1" dirty="0"/>
              <a:t>Official tools </a:t>
            </a:r>
            <a:r>
              <a:rPr lang="en-US" sz="1000" dirty="0"/>
              <a:t>launched: Swagger Editor, Swagger UI, Swagger </a:t>
            </a:r>
            <a:r>
              <a:rPr lang="en-US" sz="1000" dirty="0" err="1"/>
              <a:t>Codegen</a:t>
            </a:r>
            <a:r>
              <a:rPr lang="en-US" sz="1000" dirty="0"/>
              <a:t>.</a:t>
            </a:r>
            <a:endParaRPr lang="en-US" sz="1200" dirty="0"/>
          </a:p>
        </p:txBody>
      </p:sp>
      <p:sp>
        <p:nvSpPr>
          <p:cNvPr id="24" name="Content Placeholder 2">
            <a:extLst>
              <a:ext uri="{FF2B5EF4-FFF2-40B4-BE49-F238E27FC236}">
                <a16:creationId xmlns:a16="http://schemas.microsoft.com/office/drawing/2014/main" id="{D0F5E4EC-E2EA-184D-0F35-5D73A99DF047}"/>
              </a:ext>
            </a:extLst>
          </p:cNvPr>
          <p:cNvSpPr txBox="1">
            <a:spLocks/>
          </p:cNvSpPr>
          <p:nvPr/>
        </p:nvSpPr>
        <p:spPr>
          <a:xfrm>
            <a:off x="3746811" y="5569146"/>
            <a:ext cx="2379670" cy="880942"/>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b="0" i="0" kern="1200">
                <a:solidFill>
                  <a:schemeClr val="tx1">
                    <a:lumMod val="85000"/>
                    <a:lumOff val="15000"/>
                  </a:schemeClr>
                </a:solidFill>
                <a:latin typeface="Raleway Light" charset="0"/>
                <a:ea typeface="Raleway Light" charset="0"/>
                <a:cs typeface="Raleway Light"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i="0" kern="1200">
                <a:solidFill>
                  <a:schemeClr val="tx1">
                    <a:lumMod val="85000"/>
                    <a:lumOff val="15000"/>
                  </a:schemeClr>
                </a:solidFill>
                <a:latin typeface="Raleway Light" charset="0"/>
                <a:ea typeface="Raleway Light" charset="0"/>
                <a:cs typeface="Raleway Light"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lumMod val="85000"/>
                    <a:lumOff val="15000"/>
                  </a:schemeClr>
                </a:solidFill>
                <a:latin typeface="Raleway Light" charset="0"/>
                <a:ea typeface="Raleway Light" charset="0"/>
                <a:cs typeface="Raleway Light"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panose="020B0604020202020204" pitchFamily="34" charset="0"/>
              <a:buNone/>
            </a:pPr>
            <a:r>
              <a:rPr lang="it-IT" sz="4400" b="1" dirty="0"/>
              <a:t>2015</a:t>
            </a:r>
            <a:r>
              <a:rPr lang="it-IT" b="1" dirty="0"/>
              <a:t> </a:t>
            </a:r>
            <a:r>
              <a:rPr lang="it-IT" sz="4000" b="1" dirty="0"/>
              <a:t>– </a:t>
            </a:r>
            <a:r>
              <a:rPr lang="it-IT" sz="4000" b="1" dirty="0" err="1"/>
              <a:t>OpenAPI</a:t>
            </a:r>
            <a:r>
              <a:rPr lang="it-IT" sz="4000" b="1" dirty="0"/>
              <a:t> </a:t>
            </a:r>
            <a:r>
              <a:rPr lang="it-IT" sz="4000" b="1" dirty="0" err="1"/>
              <a:t>Initiative</a:t>
            </a:r>
            <a:r>
              <a:rPr lang="it-IT" sz="4000" b="1" dirty="0"/>
              <a:t> </a:t>
            </a:r>
            <a:r>
              <a:rPr lang="it-IT" sz="4000" b="1" dirty="0" err="1"/>
              <a:t>is</a:t>
            </a:r>
            <a:r>
              <a:rPr lang="it-IT" sz="4000" b="1" dirty="0"/>
              <a:t> </a:t>
            </a:r>
            <a:r>
              <a:rPr lang="it-IT" sz="4000" b="1" dirty="0" err="1"/>
              <a:t>born</a:t>
            </a:r>
            <a:endParaRPr lang="it-IT" sz="4000" b="1" dirty="0"/>
          </a:p>
          <a:p>
            <a:pPr>
              <a:spcBef>
                <a:spcPts val="0"/>
              </a:spcBef>
              <a:buFontTx/>
              <a:buChar char="-"/>
            </a:pPr>
            <a:r>
              <a:rPr lang="it-IT" sz="4000" dirty="0" err="1"/>
              <a:t>Swagger</a:t>
            </a:r>
            <a:r>
              <a:rPr lang="it-IT" sz="4000" dirty="0"/>
              <a:t> </a:t>
            </a:r>
            <a:r>
              <a:rPr lang="it-IT" sz="4000" dirty="0" err="1"/>
              <a:t>Specification</a:t>
            </a:r>
            <a:r>
              <a:rPr lang="it-IT" sz="4000" dirty="0"/>
              <a:t> </a:t>
            </a:r>
            <a:r>
              <a:rPr lang="it-IT" sz="4000" dirty="0" err="1"/>
              <a:t>donated</a:t>
            </a:r>
            <a:r>
              <a:rPr lang="it-IT" sz="4000" dirty="0"/>
              <a:t> to the Linux Foundation.</a:t>
            </a:r>
          </a:p>
          <a:p>
            <a:pPr>
              <a:spcBef>
                <a:spcPts val="0"/>
              </a:spcBef>
              <a:buFontTx/>
              <a:buChar char="-"/>
            </a:pPr>
            <a:r>
              <a:rPr lang="it-IT" sz="4000" dirty="0"/>
              <a:t>The </a:t>
            </a:r>
            <a:r>
              <a:rPr lang="it-IT" sz="4000" dirty="0" err="1"/>
              <a:t>OpenAPI</a:t>
            </a:r>
            <a:r>
              <a:rPr lang="it-IT" sz="4000" dirty="0"/>
              <a:t> </a:t>
            </a:r>
            <a:r>
              <a:rPr lang="it-IT" sz="4000" dirty="0" err="1"/>
              <a:t>Initiative</a:t>
            </a:r>
            <a:r>
              <a:rPr lang="it-IT" sz="4000" dirty="0"/>
              <a:t> (OAI) </a:t>
            </a:r>
            <a:r>
              <a:rPr lang="it-IT" sz="4000" dirty="0" err="1"/>
              <a:t>was</a:t>
            </a:r>
            <a:r>
              <a:rPr lang="it-IT" sz="4000" dirty="0"/>
              <a:t> </a:t>
            </a:r>
            <a:r>
              <a:rPr lang="it-IT" sz="4000" dirty="0" err="1"/>
              <a:t>formedGoal</a:t>
            </a:r>
            <a:r>
              <a:rPr lang="it-IT" sz="4000" dirty="0"/>
              <a:t>: create an open, </a:t>
            </a:r>
            <a:r>
              <a:rPr lang="it-IT" sz="4000" dirty="0" err="1"/>
              <a:t>vendor-neutral</a:t>
            </a:r>
            <a:r>
              <a:rPr lang="it-IT" sz="4000" dirty="0"/>
              <a:t> standard for </a:t>
            </a:r>
            <a:r>
              <a:rPr lang="it-IT" sz="4000" dirty="0" err="1"/>
              <a:t>describing</a:t>
            </a:r>
            <a:r>
              <a:rPr lang="it-IT" sz="4000" dirty="0"/>
              <a:t> REST </a:t>
            </a:r>
            <a:r>
              <a:rPr lang="it-IT" sz="4000" dirty="0" err="1"/>
              <a:t>APIs</a:t>
            </a:r>
            <a:r>
              <a:rPr lang="it-IT" sz="4000" dirty="0"/>
              <a:t>.</a:t>
            </a:r>
          </a:p>
        </p:txBody>
      </p:sp>
      <p:sp>
        <p:nvSpPr>
          <p:cNvPr id="28" name="Content Placeholder 2">
            <a:extLst>
              <a:ext uri="{FF2B5EF4-FFF2-40B4-BE49-F238E27FC236}">
                <a16:creationId xmlns:a16="http://schemas.microsoft.com/office/drawing/2014/main" id="{66692C05-70C3-D15E-482B-BEE39AD821D7}"/>
              </a:ext>
            </a:extLst>
          </p:cNvPr>
          <p:cNvSpPr txBox="1">
            <a:spLocks/>
          </p:cNvSpPr>
          <p:nvPr/>
        </p:nvSpPr>
        <p:spPr>
          <a:xfrm>
            <a:off x="5068415" y="3659606"/>
            <a:ext cx="2669695" cy="8809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0" i="0" kern="1200">
                <a:solidFill>
                  <a:schemeClr val="tx1">
                    <a:lumMod val="85000"/>
                    <a:lumOff val="15000"/>
                  </a:schemeClr>
                </a:solidFill>
                <a:latin typeface="Raleway Light" charset="0"/>
                <a:ea typeface="Raleway Light" charset="0"/>
                <a:cs typeface="Raleway Light"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i="0" kern="1200">
                <a:solidFill>
                  <a:schemeClr val="tx1">
                    <a:lumMod val="85000"/>
                    <a:lumOff val="15000"/>
                  </a:schemeClr>
                </a:solidFill>
                <a:latin typeface="Raleway Light" charset="0"/>
                <a:ea typeface="Raleway Light" charset="0"/>
                <a:cs typeface="Raleway Light"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lumMod val="85000"/>
                    <a:lumOff val="15000"/>
                  </a:schemeClr>
                </a:solidFill>
                <a:latin typeface="Raleway Light" charset="0"/>
                <a:ea typeface="Raleway Light" charset="0"/>
                <a:cs typeface="Raleway Light"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panose="020B0604020202020204" pitchFamily="34" charset="0"/>
              <a:buNone/>
            </a:pPr>
            <a:r>
              <a:rPr lang="it-IT" sz="1000" b="1" dirty="0"/>
              <a:t>2017 – </a:t>
            </a:r>
            <a:r>
              <a:rPr lang="it-IT" sz="1000" b="1" dirty="0" err="1"/>
              <a:t>OpenAPI</a:t>
            </a:r>
            <a:r>
              <a:rPr lang="it-IT" sz="1000" b="1" dirty="0"/>
              <a:t> 3.0</a:t>
            </a:r>
          </a:p>
          <a:p>
            <a:pPr>
              <a:spcBef>
                <a:spcPts val="0"/>
              </a:spcBef>
              <a:buFontTx/>
              <a:buChar char="-"/>
            </a:pPr>
            <a:r>
              <a:rPr lang="it-IT" sz="1000" dirty="0"/>
              <a:t>First </a:t>
            </a:r>
            <a:r>
              <a:rPr lang="it-IT" sz="1000" dirty="0" err="1"/>
              <a:t>version</a:t>
            </a:r>
            <a:r>
              <a:rPr lang="it-IT" sz="1000" dirty="0"/>
              <a:t> under the name </a:t>
            </a:r>
            <a:r>
              <a:rPr lang="it-IT" sz="1000" dirty="0" err="1"/>
              <a:t>OpenAPI</a:t>
            </a:r>
            <a:r>
              <a:rPr lang="it-IT" sz="1000" dirty="0"/>
              <a:t> </a:t>
            </a:r>
            <a:r>
              <a:rPr lang="it-IT" sz="1000" dirty="0" err="1"/>
              <a:t>Specification</a:t>
            </a:r>
            <a:r>
              <a:rPr lang="it-IT" sz="1000" dirty="0"/>
              <a:t> (OAS).</a:t>
            </a:r>
          </a:p>
          <a:p>
            <a:pPr>
              <a:spcBef>
                <a:spcPts val="0"/>
              </a:spcBef>
              <a:buFontTx/>
              <a:buChar char="-"/>
            </a:pPr>
            <a:r>
              <a:rPr lang="it-IT" sz="1000" dirty="0"/>
              <a:t>YAML </a:t>
            </a:r>
            <a:r>
              <a:rPr lang="it-IT" sz="1000" dirty="0" err="1"/>
              <a:t>fully</a:t>
            </a:r>
            <a:r>
              <a:rPr lang="it-IT" sz="1000" dirty="0"/>
              <a:t> </a:t>
            </a:r>
            <a:r>
              <a:rPr lang="it-IT" sz="1000" dirty="0" err="1"/>
              <a:t>supported</a:t>
            </a:r>
            <a:r>
              <a:rPr lang="it-IT" sz="1000" dirty="0"/>
              <a:t>.</a:t>
            </a:r>
          </a:p>
          <a:p>
            <a:pPr>
              <a:spcBef>
                <a:spcPts val="0"/>
              </a:spcBef>
              <a:buFontTx/>
              <a:buChar char="-"/>
            </a:pPr>
            <a:r>
              <a:rPr lang="it-IT" sz="1000" dirty="0" err="1"/>
              <a:t>Introduction</a:t>
            </a:r>
            <a:r>
              <a:rPr lang="it-IT" sz="1000" dirty="0"/>
              <a:t> of </a:t>
            </a:r>
            <a:r>
              <a:rPr lang="it-IT" sz="1000" dirty="0" err="1"/>
              <a:t>reusable</a:t>
            </a:r>
            <a:r>
              <a:rPr lang="it-IT" sz="1000" dirty="0"/>
              <a:t> </a:t>
            </a:r>
            <a:r>
              <a:rPr lang="it-IT" sz="1000" dirty="0" err="1"/>
              <a:t>components</a:t>
            </a:r>
            <a:r>
              <a:rPr lang="it-IT" sz="1000" dirty="0"/>
              <a:t> (</a:t>
            </a:r>
            <a:r>
              <a:rPr lang="it-IT" sz="1000" dirty="0" err="1"/>
              <a:t>schemas</a:t>
            </a:r>
            <a:r>
              <a:rPr lang="it-IT" sz="1000" dirty="0"/>
              <a:t>, </a:t>
            </a:r>
            <a:r>
              <a:rPr lang="it-IT" sz="1000" dirty="0" err="1"/>
              <a:t>parameters</a:t>
            </a:r>
            <a:r>
              <a:rPr lang="it-IT" sz="1000" dirty="0"/>
              <a:t>, </a:t>
            </a:r>
            <a:r>
              <a:rPr lang="it-IT" sz="1000" dirty="0" err="1"/>
              <a:t>responses</a:t>
            </a:r>
            <a:r>
              <a:rPr lang="it-IT" sz="1000" dirty="0"/>
              <a:t>, etc.).</a:t>
            </a:r>
            <a:r>
              <a:rPr lang="it-IT" sz="1000" dirty="0" err="1"/>
              <a:t>Improved</a:t>
            </a:r>
            <a:r>
              <a:rPr lang="it-IT" sz="1000" dirty="0"/>
              <a:t> support for media </a:t>
            </a:r>
            <a:r>
              <a:rPr lang="it-IT" sz="1000" dirty="0" err="1"/>
              <a:t>types</a:t>
            </a:r>
            <a:r>
              <a:rPr lang="it-IT" sz="1000" dirty="0"/>
              <a:t>, </a:t>
            </a:r>
            <a:r>
              <a:rPr lang="it-IT" sz="1000" dirty="0" err="1"/>
              <a:t>headers</a:t>
            </a:r>
            <a:r>
              <a:rPr lang="it-IT" sz="1000" dirty="0"/>
              <a:t>, authentication.</a:t>
            </a:r>
          </a:p>
        </p:txBody>
      </p:sp>
      <p:sp>
        <p:nvSpPr>
          <p:cNvPr id="29" name="Content Placeholder 2">
            <a:extLst>
              <a:ext uri="{FF2B5EF4-FFF2-40B4-BE49-F238E27FC236}">
                <a16:creationId xmlns:a16="http://schemas.microsoft.com/office/drawing/2014/main" id="{83DD783A-2DF1-9BF3-1C94-F1E28FF26626}"/>
              </a:ext>
            </a:extLst>
          </p:cNvPr>
          <p:cNvSpPr txBox="1">
            <a:spLocks/>
          </p:cNvSpPr>
          <p:nvPr/>
        </p:nvSpPr>
        <p:spPr>
          <a:xfrm>
            <a:off x="7086600" y="5546571"/>
            <a:ext cx="2042691" cy="8809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0" i="0" kern="1200">
                <a:solidFill>
                  <a:schemeClr val="tx1">
                    <a:lumMod val="85000"/>
                    <a:lumOff val="15000"/>
                  </a:schemeClr>
                </a:solidFill>
                <a:latin typeface="Raleway Light" charset="0"/>
                <a:ea typeface="Raleway Light" charset="0"/>
                <a:cs typeface="Raleway Light"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i="0" kern="1200">
                <a:solidFill>
                  <a:schemeClr val="tx1">
                    <a:lumMod val="85000"/>
                    <a:lumOff val="15000"/>
                  </a:schemeClr>
                </a:solidFill>
                <a:latin typeface="Raleway Light" charset="0"/>
                <a:ea typeface="Raleway Light" charset="0"/>
                <a:cs typeface="Raleway Light"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lumMod val="85000"/>
                    <a:lumOff val="15000"/>
                  </a:schemeClr>
                </a:solidFill>
                <a:latin typeface="Raleway Light" charset="0"/>
                <a:ea typeface="Raleway Light" charset="0"/>
                <a:cs typeface="Raleway Light"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panose="020B0604020202020204" pitchFamily="34" charset="0"/>
              <a:buNone/>
            </a:pPr>
            <a:r>
              <a:rPr lang="en-US" sz="1000" b="1" dirty="0"/>
              <a:t>2021 – OpenAPI 3.1</a:t>
            </a:r>
          </a:p>
          <a:p>
            <a:pPr>
              <a:spcBef>
                <a:spcPts val="0"/>
              </a:spcBef>
              <a:buFontTx/>
              <a:buChar char="-"/>
            </a:pPr>
            <a:r>
              <a:rPr lang="en-US" sz="1000" dirty="0"/>
              <a:t>Fully compatible with JSON Schema 2020-12.</a:t>
            </a:r>
          </a:p>
          <a:p>
            <a:pPr>
              <a:spcBef>
                <a:spcPts val="0"/>
              </a:spcBef>
              <a:buFontTx/>
              <a:buChar char="-"/>
            </a:pPr>
            <a:r>
              <a:rPr lang="en-US" sz="1000" dirty="0"/>
              <a:t>Improved validation and tooling support.</a:t>
            </a:r>
            <a:endParaRPr lang="it-IT" sz="1000" dirty="0"/>
          </a:p>
        </p:txBody>
      </p:sp>
    </p:spTree>
    <p:extLst>
      <p:ext uri="{BB962C8B-B14F-4D97-AF65-F5344CB8AC3E}">
        <p14:creationId xmlns:p14="http://schemas.microsoft.com/office/powerpoint/2010/main" val="2243282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3E2740CE-4E29-C101-C708-A813363954E5}"/>
              </a:ext>
            </a:extLst>
          </p:cNvPr>
          <p:cNvPicPr>
            <a:picLocks noChangeAspect="1"/>
          </p:cNvPicPr>
          <p:nvPr/>
        </p:nvPicPr>
        <p:blipFill>
          <a:blip r:embed="rId3"/>
          <a:stretch>
            <a:fillRect/>
          </a:stretch>
        </p:blipFill>
        <p:spPr>
          <a:xfrm>
            <a:off x="127805" y="960539"/>
            <a:ext cx="8907118" cy="5430008"/>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Swagger </a:t>
            </a:r>
            <a:r>
              <a:rPr lang="en-US" sz="2800" dirty="0" err="1">
                <a:solidFill>
                  <a:schemeClr val="tx1"/>
                </a:solidFill>
              </a:rPr>
              <a:t>api</a:t>
            </a:r>
            <a:r>
              <a:rPr lang="en-US" sz="2800" dirty="0">
                <a:solidFill>
                  <a:schemeClr val="tx1"/>
                </a:solidFill>
              </a:rPr>
              <a:t>-docs</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E018D66C-368C-A44B-922F-C600CBD7CFD2}"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30</a:t>
            </a:fld>
            <a:endParaRPr lang="en-US" noProof="0" dirty="0"/>
          </a:p>
        </p:txBody>
      </p:sp>
      <p:sp>
        <p:nvSpPr>
          <p:cNvPr id="16" name="Rettangolo 15"/>
          <p:cNvSpPr/>
          <p:nvPr/>
        </p:nvSpPr>
        <p:spPr>
          <a:xfrm>
            <a:off x="2869475" y="2788070"/>
            <a:ext cx="2440092" cy="307777"/>
          </a:xfrm>
          <a:prstGeom prst="rect">
            <a:avLst/>
          </a:prstGeom>
          <a:solidFill>
            <a:schemeClr val="bg1"/>
          </a:solidFill>
          <a:ln>
            <a:solidFill>
              <a:srgbClr val="FF6600"/>
            </a:solidFill>
          </a:ln>
        </p:spPr>
        <p:txBody>
          <a:bodyPr wrap="none">
            <a:spAutoFit/>
          </a:bodyPr>
          <a:lstStyle/>
          <a:p>
            <a:r>
              <a:rPr lang="en-US" sz="1400" dirty="0">
                <a:latin typeface="Courier New" panose="02070309020205020404" pitchFamily="49" charset="0"/>
                <a:cs typeface="Courier New" panose="02070309020205020404" pitchFamily="49" charset="0"/>
              </a:rPr>
              <a:t>List&lt;</a:t>
            </a:r>
            <a:r>
              <a:rPr lang="en-US" sz="1400" dirty="0" err="1">
                <a:latin typeface="Courier New" panose="02070309020205020404" pitchFamily="49" charset="0"/>
                <a:cs typeface="Courier New" panose="02070309020205020404" pitchFamily="49" charset="0"/>
              </a:rPr>
              <a:t>Todo</a:t>
            </a:r>
            <a:r>
              <a:rPr lang="en-US" sz="1400" dirty="0">
                <a:latin typeface="Courier New" panose="02070309020205020404" pitchFamily="49" charset="0"/>
                <a:cs typeface="Courier New" panose="02070309020205020404" pitchFamily="49" charset="0"/>
              </a:rPr>
              <a:t>&gt; </a:t>
            </a:r>
            <a:r>
              <a:rPr lang="en-US" sz="1400" dirty="0" err="1">
                <a:solidFill>
                  <a:srgbClr val="FF6600"/>
                </a:solidFill>
                <a:latin typeface="Courier New" panose="02070309020205020404" pitchFamily="49" charset="0"/>
                <a:cs typeface="Courier New" panose="02070309020205020404" pitchFamily="49" charset="0"/>
              </a:rPr>
              <a:t>getTodos</a:t>
            </a:r>
            <a:r>
              <a:rPr lang="en-US" sz="1400" dirty="0">
                <a:latin typeface="Courier New" panose="02070309020205020404" pitchFamily="49" charset="0"/>
                <a:cs typeface="Courier New" panose="02070309020205020404" pitchFamily="49" charset="0"/>
              </a:rPr>
              <a:t>()</a:t>
            </a:r>
          </a:p>
        </p:txBody>
      </p:sp>
      <p:cxnSp>
        <p:nvCxnSpPr>
          <p:cNvPr id="17" name="Connettore 4 12"/>
          <p:cNvCxnSpPr>
            <a:stCxn id="16" idx="1"/>
          </p:cNvCxnSpPr>
          <p:nvPr/>
        </p:nvCxnSpPr>
        <p:spPr>
          <a:xfrm flipH="1">
            <a:off x="2483993" y="2941959"/>
            <a:ext cx="385482" cy="153888"/>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8" name="Rettangolo 17"/>
          <p:cNvSpPr/>
          <p:nvPr/>
        </p:nvSpPr>
        <p:spPr>
          <a:xfrm>
            <a:off x="2881843" y="3509252"/>
            <a:ext cx="2869696" cy="307777"/>
          </a:xfrm>
          <a:prstGeom prst="rect">
            <a:avLst/>
          </a:prstGeom>
          <a:solidFill>
            <a:schemeClr val="bg1"/>
          </a:solidFill>
          <a:ln>
            <a:solidFill>
              <a:srgbClr val="FF6600"/>
            </a:solidFill>
          </a:ln>
        </p:spPr>
        <p:txBody>
          <a:bodyPr wrap="none">
            <a:spAutoFit/>
          </a:bodyPr>
          <a:lstStyle/>
          <a:p>
            <a:r>
              <a:rPr lang="en-US" sz="1400" dirty="0" err="1">
                <a:latin typeface="Courier New" panose="02070309020205020404" pitchFamily="49" charset="0"/>
                <a:cs typeface="Courier New" panose="02070309020205020404" pitchFamily="49" charset="0"/>
              </a:rPr>
              <a:t>boolean</a:t>
            </a:r>
            <a:r>
              <a:rPr lang="en-US" sz="1400" dirty="0">
                <a:latin typeface="Courier New" panose="02070309020205020404" pitchFamily="49" charset="0"/>
                <a:cs typeface="Courier New" panose="02070309020205020404" pitchFamily="49" charset="0"/>
              </a:rPr>
              <a:t> </a:t>
            </a:r>
            <a:r>
              <a:rPr lang="en-US" sz="1400" dirty="0">
                <a:solidFill>
                  <a:srgbClr val="FF6600"/>
                </a:solidFill>
                <a:latin typeface="Courier New" panose="02070309020205020404" pitchFamily="49" charset="0"/>
                <a:cs typeface="Courier New" panose="02070309020205020404" pitchFamily="49" charset="0"/>
              </a:rPr>
              <a:t>update</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Todo</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todo</a:t>
            </a:r>
            <a:r>
              <a:rPr lang="en-US" sz="1400" dirty="0">
                <a:latin typeface="Courier New" panose="02070309020205020404" pitchFamily="49" charset="0"/>
                <a:cs typeface="Courier New" panose="02070309020205020404" pitchFamily="49" charset="0"/>
              </a:rPr>
              <a:t>)</a:t>
            </a:r>
          </a:p>
        </p:txBody>
      </p:sp>
      <p:cxnSp>
        <p:nvCxnSpPr>
          <p:cNvPr id="19" name="Connettore 4 12"/>
          <p:cNvCxnSpPr>
            <a:stCxn id="18" idx="1"/>
          </p:cNvCxnSpPr>
          <p:nvPr/>
        </p:nvCxnSpPr>
        <p:spPr>
          <a:xfrm flipH="1">
            <a:off x="2496361" y="3663141"/>
            <a:ext cx="385482" cy="153888"/>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0" name="Rettangolo 19"/>
          <p:cNvSpPr/>
          <p:nvPr/>
        </p:nvSpPr>
        <p:spPr>
          <a:xfrm>
            <a:off x="2869475" y="4230880"/>
            <a:ext cx="2869696" cy="307777"/>
          </a:xfrm>
          <a:prstGeom prst="rect">
            <a:avLst/>
          </a:prstGeom>
          <a:solidFill>
            <a:schemeClr val="bg1"/>
          </a:solidFill>
          <a:ln>
            <a:solidFill>
              <a:srgbClr val="FF6600"/>
            </a:solidFill>
          </a:ln>
        </p:spPr>
        <p:txBody>
          <a:bodyPr wrap="none">
            <a:spAutoFit/>
          </a:bodyPr>
          <a:lstStyle/>
          <a:p>
            <a:r>
              <a:rPr lang="en-US" sz="1400" dirty="0" err="1">
                <a:latin typeface="Courier New" panose="02070309020205020404" pitchFamily="49" charset="0"/>
                <a:cs typeface="Courier New" panose="02070309020205020404" pitchFamily="49" charset="0"/>
              </a:rPr>
              <a:t>boolean</a:t>
            </a:r>
            <a:r>
              <a:rPr lang="en-US" sz="1400" dirty="0">
                <a:latin typeface="Courier New" panose="02070309020205020404" pitchFamily="49" charset="0"/>
                <a:cs typeface="Courier New" panose="02070309020205020404" pitchFamily="49" charset="0"/>
              </a:rPr>
              <a:t> </a:t>
            </a:r>
            <a:r>
              <a:rPr lang="en-US" sz="1400" dirty="0">
                <a:solidFill>
                  <a:srgbClr val="FF6600"/>
                </a:solidFill>
                <a:latin typeface="Courier New" panose="02070309020205020404" pitchFamily="49" charset="0"/>
                <a:cs typeface="Courier New" panose="02070309020205020404" pitchFamily="49" charset="0"/>
              </a:rPr>
              <a:t>create</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Todo</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todo</a:t>
            </a:r>
            <a:r>
              <a:rPr lang="en-US" sz="1400" dirty="0">
                <a:latin typeface="Courier New" panose="02070309020205020404" pitchFamily="49" charset="0"/>
                <a:cs typeface="Courier New" panose="02070309020205020404" pitchFamily="49" charset="0"/>
              </a:rPr>
              <a:t>)</a:t>
            </a:r>
          </a:p>
        </p:txBody>
      </p:sp>
      <p:cxnSp>
        <p:nvCxnSpPr>
          <p:cNvPr id="21" name="Connettore 4 12"/>
          <p:cNvCxnSpPr>
            <a:stCxn id="20" idx="1"/>
          </p:cNvCxnSpPr>
          <p:nvPr/>
        </p:nvCxnSpPr>
        <p:spPr>
          <a:xfrm flipH="1">
            <a:off x="2483993" y="4384769"/>
            <a:ext cx="385482" cy="153888"/>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2" name="Rettangolo 21"/>
          <p:cNvSpPr/>
          <p:nvPr/>
        </p:nvSpPr>
        <p:spPr>
          <a:xfrm>
            <a:off x="3200736" y="4769490"/>
            <a:ext cx="2654894" cy="307777"/>
          </a:xfrm>
          <a:prstGeom prst="rect">
            <a:avLst/>
          </a:prstGeom>
          <a:solidFill>
            <a:schemeClr val="bg1"/>
          </a:solidFill>
          <a:ln>
            <a:solidFill>
              <a:srgbClr val="FF6600"/>
            </a:solidFill>
          </a:ln>
        </p:spPr>
        <p:txBody>
          <a:bodyPr wrap="none">
            <a:spAutoFit/>
          </a:bodyPr>
          <a:lstStyle/>
          <a:p>
            <a:r>
              <a:rPr lang="en-US" sz="1400" dirty="0" err="1">
                <a:latin typeface="Courier New" panose="02070309020205020404" pitchFamily="49" charset="0"/>
                <a:cs typeface="Courier New" panose="02070309020205020404" pitchFamily="49" charset="0"/>
              </a:rPr>
              <a:t>Todo</a:t>
            </a:r>
            <a:r>
              <a:rPr lang="en-US" sz="1400" dirty="0">
                <a:latin typeface="Courier New" panose="02070309020205020404" pitchFamily="49" charset="0"/>
                <a:cs typeface="Courier New" panose="02070309020205020404" pitchFamily="49" charset="0"/>
              </a:rPr>
              <a:t> </a:t>
            </a:r>
            <a:r>
              <a:rPr lang="en-US" sz="1400" dirty="0" err="1">
                <a:solidFill>
                  <a:srgbClr val="FF6600"/>
                </a:solidFill>
                <a:latin typeface="Courier New" panose="02070309020205020404" pitchFamily="49" charset="0"/>
                <a:cs typeface="Courier New" panose="02070309020205020404" pitchFamily="49" charset="0"/>
              </a:rPr>
              <a:t>getTodo</a:t>
            </a:r>
            <a:r>
              <a:rPr lang="en-US" sz="1400" dirty="0">
                <a:latin typeface="Courier New" panose="02070309020205020404" pitchFamily="49" charset="0"/>
                <a:cs typeface="Courier New" panose="02070309020205020404" pitchFamily="49" charset="0"/>
              </a:rPr>
              <a:t>(String id)</a:t>
            </a:r>
          </a:p>
        </p:txBody>
      </p:sp>
      <p:cxnSp>
        <p:nvCxnSpPr>
          <p:cNvPr id="23" name="Connettore 4 12"/>
          <p:cNvCxnSpPr>
            <a:stCxn id="22" idx="1"/>
          </p:cNvCxnSpPr>
          <p:nvPr/>
        </p:nvCxnSpPr>
        <p:spPr>
          <a:xfrm flipH="1">
            <a:off x="2815254" y="4923379"/>
            <a:ext cx="385482" cy="153888"/>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4" name="Rettangolo 23"/>
          <p:cNvSpPr/>
          <p:nvPr/>
        </p:nvSpPr>
        <p:spPr>
          <a:xfrm>
            <a:off x="3200736" y="5354101"/>
            <a:ext cx="2869696" cy="307777"/>
          </a:xfrm>
          <a:prstGeom prst="rect">
            <a:avLst/>
          </a:prstGeom>
          <a:solidFill>
            <a:schemeClr val="bg1"/>
          </a:solidFill>
          <a:ln>
            <a:solidFill>
              <a:srgbClr val="FF6600"/>
            </a:solidFill>
          </a:ln>
        </p:spPr>
        <p:txBody>
          <a:bodyPr wrap="none">
            <a:spAutoFit/>
          </a:bodyPr>
          <a:lstStyle/>
          <a:p>
            <a:r>
              <a:rPr lang="en-US" sz="1400" dirty="0" err="1">
                <a:latin typeface="Courier New" panose="02070309020205020404" pitchFamily="49" charset="0"/>
                <a:cs typeface="Courier New" panose="02070309020205020404" pitchFamily="49" charset="0"/>
              </a:rPr>
              <a:t>boolean</a:t>
            </a:r>
            <a:r>
              <a:rPr lang="en-US" sz="1400" dirty="0">
                <a:latin typeface="Courier New" panose="02070309020205020404" pitchFamily="49" charset="0"/>
                <a:cs typeface="Courier New" panose="02070309020205020404" pitchFamily="49" charset="0"/>
              </a:rPr>
              <a:t> </a:t>
            </a:r>
            <a:r>
              <a:rPr lang="en-US" sz="1400" dirty="0">
                <a:solidFill>
                  <a:srgbClr val="FF6600"/>
                </a:solidFill>
                <a:latin typeface="Courier New" panose="02070309020205020404" pitchFamily="49" charset="0"/>
                <a:cs typeface="Courier New" panose="02070309020205020404" pitchFamily="49" charset="0"/>
              </a:rPr>
              <a:t>delete</a:t>
            </a:r>
            <a:r>
              <a:rPr lang="en-US" sz="1400" dirty="0">
                <a:latin typeface="Courier New" panose="02070309020205020404" pitchFamily="49" charset="0"/>
                <a:cs typeface="Courier New" panose="02070309020205020404" pitchFamily="49" charset="0"/>
              </a:rPr>
              <a:t>(String id)</a:t>
            </a:r>
          </a:p>
        </p:txBody>
      </p:sp>
      <p:cxnSp>
        <p:nvCxnSpPr>
          <p:cNvPr id="25" name="Connettore 4 12"/>
          <p:cNvCxnSpPr>
            <a:stCxn id="24" idx="1"/>
          </p:cNvCxnSpPr>
          <p:nvPr/>
        </p:nvCxnSpPr>
        <p:spPr>
          <a:xfrm flipH="1">
            <a:off x="2815254" y="5507990"/>
            <a:ext cx="385482" cy="153888"/>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216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BAD807C2-65AD-2820-7E02-73AA82987CF0}"/>
              </a:ext>
            </a:extLst>
          </p:cNvPr>
          <p:cNvPicPr>
            <a:picLocks noChangeAspect="1"/>
          </p:cNvPicPr>
          <p:nvPr/>
        </p:nvPicPr>
        <p:blipFill>
          <a:blip r:embed="rId3"/>
          <a:stretch>
            <a:fillRect/>
          </a:stretch>
        </p:blipFill>
        <p:spPr>
          <a:xfrm>
            <a:off x="0" y="1436661"/>
            <a:ext cx="9144000" cy="3984678"/>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Try to invoke GET /</a:t>
            </a:r>
            <a:r>
              <a:rPr lang="en-US" sz="2800" dirty="0" err="1">
                <a:solidFill>
                  <a:schemeClr val="tx1"/>
                </a:solidFill>
              </a:rPr>
              <a:t>todo</a:t>
            </a:r>
            <a:endParaRPr lang="it-IT" sz="2800" dirty="0">
              <a:solidFill>
                <a:srgbClr val="FF6600"/>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F73E1347-F3C6-484E-B47F-B6063EB1AD9B}"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31</a:t>
            </a:fld>
            <a:endParaRPr lang="en-US" noProof="0" dirty="0"/>
          </a:p>
        </p:txBody>
      </p:sp>
      <p:sp>
        <p:nvSpPr>
          <p:cNvPr id="15" name="Rettangolo 14"/>
          <p:cNvSpPr/>
          <p:nvPr/>
        </p:nvSpPr>
        <p:spPr>
          <a:xfrm>
            <a:off x="1041156" y="954107"/>
            <a:ext cx="2776722" cy="338554"/>
          </a:xfrm>
          <a:prstGeom prst="rect">
            <a:avLst/>
          </a:prstGeom>
          <a:solidFill>
            <a:schemeClr val="bg1"/>
          </a:solidFill>
          <a:ln>
            <a:solidFill>
              <a:srgbClr val="FF6600"/>
            </a:solidFill>
          </a:ln>
        </p:spPr>
        <p:txBody>
          <a:bodyPr wrap="none">
            <a:spAutoFit/>
          </a:bodyPr>
          <a:lstStyle/>
          <a:p>
            <a:r>
              <a:rPr lang="en-US" sz="1600" dirty="0">
                <a:latin typeface="Courier New" panose="02070309020205020404" pitchFamily="49" charset="0"/>
                <a:cs typeface="Courier New" panose="02070309020205020404" pitchFamily="49" charset="0"/>
              </a:rPr>
              <a:t>List&lt;</a:t>
            </a:r>
            <a:r>
              <a:rPr lang="en-US" sz="1600" dirty="0" err="1">
                <a:latin typeface="Courier New" panose="02070309020205020404" pitchFamily="49" charset="0"/>
                <a:cs typeface="Courier New" panose="02070309020205020404" pitchFamily="49" charset="0"/>
              </a:rPr>
              <a:t>Todo</a:t>
            </a:r>
            <a:r>
              <a:rPr lang="en-US" sz="1600" dirty="0">
                <a:latin typeface="Courier New" panose="02070309020205020404" pitchFamily="49" charset="0"/>
                <a:cs typeface="Courier New" panose="02070309020205020404" pitchFamily="49" charset="0"/>
              </a:rPr>
              <a:t>&gt; </a:t>
            </a:r>
            <a:r>
              <a:rPr lang="en-US" sz="1600" dirty="0" err="1">
                <a:solidFill>
                  <a:srgbClr val="FF6600"/>
                </a:solidFill>
                <a:latin typeface="Courier New" panose="02070309020205020404" pitchFamily="49" charset="0"/>
                <a:cs typeface="Courier New" panose="02070309020205020404" pitchFamily="49" charset="0"/>
              </a:rPr>
              <a:t>getTodos</a:t>
            </a:r>
            <a:r>
              <a:rPr lang="en-US" sz="1600" dirty="0">
                <a:latin typeface="Courier New" panose="02070309020205020404" pitchFamily="49" charset="0"/>
                <a:cs typeface="Courier New" panose="02070309020205020404" pitchFamily="49" charset="0"/>
              </a:rPr>
              <a:t>()</a:t>
            </a:r>
          </a:p>
        </p:txBody>
      </p:sp>
      <p:cxnSp>
        <p:nvCxnSpPr>
          <p:cNvPr id="16" name="Connettore 4 12"/>
          <p:cNvCxnSpPr>
            <a:stCxn id="15" idx="1"/>
          </p:cNvCxnSpPr>
          <p:nvPr/>
        </p:nvCxnSpPr>
        <p:spPr>
          <a:xfrm flipH="1">
            <a:off x="655674" y="1123384"/>
            <a:ext cx="385482" cy="265789"/>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pic>
        <p:nvPicPr>
          <p:cNvPr id="18" name="Immagine 17">
            <a:extLst>
              <a:ext uri="{FF2B5EF4-FFF2-40B4-BE49-F238E27FC236}">
                <a16:creationId xmlns:a16="http://schemas.microsoft.com/office/drawing/2014/main" id="{45A37EF3-3D10-59FE-2682-246C6F6926CC}"/>
              </a:ext>
            </a:extLst>
          </p:cNvPr>
          <p:cNvPicPr>
            <a:picLocks noChangeAspect="1"/>
          </p:cNvPicPr>
          <p:nvPr/>
        </p:nvPicPr>
        <p:blipFill>
          <a:blip r:embed="rId4"/>
          <a:stretch>
            <a:fillRect/>
          </a:stretch>
        </p:blipFill>
        <p:spPr>
          <a:xfrm>
            <a:off x="3590836" y="1649968"/>
            <a:ext cx="4107599" cy="2483987"/>
          </a:xfrm>
          <a:prstGeom prst="rect">
            <a:avLst/>
          </a:prstGeom>
        </p:spPr>
      </p:pic>
    </p:spTree>
    <p:extLst>
      <p:ext uri="{BB962C8B-B14F-4D97-AF65-F5344CB8AC3E}">
        <p14:creationId xmlns:p14="http://schemas.microsoft.com/office/powerpoint/2010/main" val="282685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2324394-A587-65C6-E1DF-7502973D5D70}"/>
              </a:ext>
            </a:extLst>
          </p:cNvPr>
          <p:cNvPicPr>
            <a:picLocks noChangeAspect="1"/>
          </p:cNvPicPr>
          <p:nvPr/>
        </p:nvPicPr>
        <p:blipFill>
          <a:blip r:embed="rId3"/>
          <a:stretch>
            <a:fillRect/>
          </a:stretch>
        </p:blipFill>
        <p:spPr>
          <a:xfrm>
            <a:off x="0" y="1333395"/>
            <a:ext cx="9144000" cy="4191210"/>
          </a:xfrm>
          <a:prstGeom prst="rect">
            <a:avLst/>
          </a:prstGeom>
        </p:spPr>
      </p:pic>
      <p:sp>
        <p:nvSpPr>
          <p:cNvPr id="2" name="Title 1">
            <a:extLst>
              <a:ext uri="{FF2B5EF4-FFF2-40B4-BE49-F238E27FC236}">
                <a16:creationId xmlns:a16="http://schemas.microsoft.com/office/drawing/2014/main" id="{1EA373C9-25EE-1047-99F4-32877273F926}"/>
              </a:ext>
            </a:extLst>
          </p:cNvPr>
          <p:cNvSpPr>
            <a:spLocks noGrp="1"/>
          </p:cNvSpPr>
          <p:nvPr>
            <p:ph type="title"/>
          </p:nvPr>
        </p:nvSpPr>
        <p:spPr/>
        <p:txBody>
          <a:bodyPr/>
          <a:lstStyle/>
          <a:p>
            <a:r>
              <a:rPr lang="en-US" sz="2800" dirty="0">
                <a:solidFill>
                  <a:prstClr val="black"/>
                </a:solidFill>
              </a:rPr>
              <a:t>Try to invoke GET /</a:t>
            </a:r>
            <a:r>
              <a:rPr lang="en-US" sz="2800" dirty="0" err="1">
                <a:solidFill>
                  <a:prstClr val="black"/>
                </a:solidFill>
              </a:rPr>
              <a:t>todo</a:t>
            </a:r>
            <a:endParaRPr lang="en-US" dirty="0"/>
          </a:p>
        </p:txBody>
      </p:sp>
      <p:sp>
        <p:nvSpPr>
          <p:cNvPr id="4" name="Date Placeholder 3">
            <a:extLst>
              <a:ext uri="{FF2B5EF4-FFF2-40B4-BE49-F238E27FC236}">
                <a16:creationId xmlns:a16="http://schemas.microsoft.com/office/drawing/2014/main" id="{E7C55F78-2EAE-0D41-BC42-71EA9ACAC340}"/>
              </a:ext>
            </a:extLst>
          </p:cNvPr>
          <p:cNvSpPr>
            <a:spLocks noGrp="1"/>
          </p:cNvSpPr>
          <p:nvPr>
            <p:ph type="dt" sz="half" idx="2"/>
          </p:nvPr>
        </p:nvSpPr>
        <p:spPr/>
        <p:txBody>
          <a:bodyPr/>
          <a:lstStyle/>
          <a:p>
            <a:fld id="{9FD284E4-9B99-9443-9ABC-0723FDBF176F}" type="datetime1">
              <a:rPr lang="it-IT" noProof="0" smtClean="0"/>
              <a:t>19/05/2025</a:t>
            </a:fld>
            <a:endParaRPr lang="en-US" noProof="0" dirty="0"/>
          </a:p>
        </p:txBody>
      </p:sp>
      <p:sp>
        <p:nvSpPr>
          <p:cNvPr id="5" name="Footer Placeholder 4">
            <a:extLst>
              <a:ext uri="{FF2B5EF4-FFF2-40B4-BE49-F238E27FC236}">
                <a16:creationId xmlns:a16="http://schemas.microsoft.com/office/drawing/2014/main" id="{4864ECCE-53EB-3843-A2AF-5698E574CB97}"/>
              </a:ext>
            </a:extLst>
          </p:cNvPr>
          <p:cNvSpPr>
            <a:spLocks noGrp="1"/>
          </p:cNvSpPr>
          <p:nvPr>
            <p:ph type="ftr" sz="quarter" idx="3"/>
          </p:nvPr>
        </p:nvSpPr>
        <p:spPr/>
        <p:txBody>
          <a:bodyPr/>
          <a:lstStyle/>
          <a:p>
            <a:r>
              <a:rPr lang="it-IT" noProof="0"/>
              <a:t>Marco Autili, University of L’Aquila</a:t>
            </a:r>
            <a:endParaRPr lang="en-US" noProof="0" dirty="0"/>
          </a:p>
        </p:txBody>
      </p:sp>
      <p:sp>
        <p:nvSpPr>
          <p:cNvPr id="6" name="Slide Number Placeholder 5">
            <a:extLst>
              <a:ext uri="{FF2B5EF4-FFF2-40B4-BE49-F238E27FC236}">
                <a16:creationId xmlns:a16="http://schemas.microsoft.com/office/drawing/2014/main" id="{360077E4-854C-4644-98D4-20F28A058DE3}"/>
              </a:ext>
            </a:extLst>
          </p:cNvPr>
          <p:cNvSpPr>
            <a:spLocks noGrp="1"/>
          </p:cNvSpPr>
          <p:nvPr>
            <p:ph type="sldNum" sz="quarter" idx="4"/>
          </p:nvPr>
        </p:nvSpPr>
        <p:spPr/>
        <p:txBody>
          <a:bodyPr/>
          <a:lstStyle/>
          <a:p>
            <a:fld id="{5ABFFAD9-C28C-F046-BDF1-9CFBDED723D7}" type="slidenum">
              <a:rPr lang="en-US" noProof="0" smtClean="0"/>
              <a:pPr/>
              <a:t>32</a:t>
            </a:fld>
            <a:endParaRPr lang="en-US" noProof="0" dirty="0"/>
          </a:p>
        </p:txBody>
      </p:sp>
      <p:pic>
        <p:nvPicPr>
          <p:cNvPr id="16" name="Content Placeholder 15" descr="A picture containing text&#10;&#10;Description automatically generated">
            <a:extLst>
              <a:ext uri="{FF2B5EF4-FFF2-40B4-BE49-F238E27FC236}">
                <a16:creationId xmlns:a16="http://schemas.microsoft.com/office/drawing/2014/main" id="{EAFBC46B-327C-2F42-A045-4A4EAE7A1104}"/>
              </a:ext>
            </a:extLst>
          </p:cNvPr>
          <p:cNvPicPr>
            <a:picLocks noGrp="1" noChangeAspect="1"/>
          </p:cNvPicPr>
          <p:nvPr>
            <p:ph idx="1"/>
          </p:nvPr>
        </p:nvPicPr>
        <p:blipFill>
          <a:blip r:embed="rId4"/>
          <a:stretch>
            <a:fillRect/>
          </a:stretch>
        </p:blipFill>
        <p:spPr>
          <a:xfrm>
            <a:off x="8115300" y="1803541"/>
            <a:ext cx="878538" cy="309701"/>
          </a:xfrm>
        </p:spPr>
      </p:pic>
      <p:cxnSp>
        <p:nvCxnSpPr>
          <p:cNvPr id="18" name="Connettore 4 12">
            <a:extLst>
              <a:ext uri="{FF2B5EF4-FFF2-40B4-BE49-F238E27FC236}">
                <a16:creationId xmlns:a16="http://schemas.microsoft.com/office/drawing/2014/main" id="{DC1BA333-AF93-014A-872A-108A2B92A922}"/>
              </a:ext>
            </a:extLst>
          </p:cNvPr>
          <p:cNvCxnSpPr>
            <a:cxnSpLocks/>
            <a:stCxn id="19" idx="2"/>
          </p:cNvCxnSpPr>
          <p:nvPr/>
        </p:nvCxnSpPr>
        <p:spPr>
          <a:xfrm flipH="1" flipV="1">
            <a:off x="5158656" y="3004585"/>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9" name="Ovale 7">
            <a:extLst>
              <a:ext uri="{FF2B5EF4-FFF2-40B4-BE49-F238E27FC236}">
                <a16:creationId xmlns:a16="http://schemas.microsoft.com/office/drawing/2014/main" id="{B884EA28-310B-544F-830D-AC74887F4F1D}"/>
              </a:ext>
            </a:extLst>
          </p:cNvPr>
          <p:cNvSpPr/>
          <p:nvPr/>
        </p:nvSpPr>
        <p:spPr>
          <a:xfrm>
            <a:off x="5579832" y="3004585"/>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cxnSp>
        <p:nvCxnSpPr>
          <p:cNvPr id="20" name="Connettore 4 12">
            <a:extLst>
              <a:ext uri="{FF2B5EF4-FFF2-40B4-BE49-F238E27FC236}">
                <a16:creationId xmlns:a16="http://schemas.microsoft.com/office/drawing/2014/main" id="{C02B778E-CE57-1A4C-BF99-A60C74010240}"/>
              </a:ext>
            </a:extLst>
          </p:cNvPr>
          <p:cNvCxnSpPr>
            <a:cxnSpLocks/>
            <a:stCxn id="21" idx="5"/>
          </p:cNvCxnSpPr>
          <p:nvPr/>
        </p:nvCxnSpPr>
        <p:spPr>
          <a:xfrm flipV="1">
            <a:off x="7469193" y="1958391"/>
            <a:ext cx="646107" cy="400674"/>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Ovale 11">
            <a:extLst>
              <a:ext uri="{FF2B5EF4-FFF2-40B4-BE49-F238E27FC236}">
                <a16:creationId xmlns:a16="http://schemas.microsoft.com/office/drawing/2014/main" id="{F74DB3D5-221B-654C-8935-06EAB833C9F8}"/>
              </a:ext>
            </a:extLst>
          </p:cNvPr>
          <p:cNvSpPr/>
          <p:nvPr/>
        </p:nvSpPr>
        <p:spPr>
          <a:xfrm>
            <a:off x="7223370" y="2113242"/>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spTree>
    <p:extLst>
      <p:ext uri="{BB962C8B-B14F-4D97-AF65-F5344CB8AC3E}">
        <p14:creationId xmlns:p14="http://schemas.microsoft.com/office/powerpoint/2010/main" val="1372012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11D6F336-950B-D101-A4A2-D9C7A8FDE716}"/>
              </a:ext>
            </a:extLst>
          </p:cNvPr>
          <p:cNvPicPr>
            <a:picLocks noChangeAspect="1"/>
          </p:cNvPicPr>
          <p:nvPr/>
        </p:nvPicPr>
        <p:blipFill>
          <a:blip r:embed="rId3"/>
          <a:stretch>
            <a:fillRect/>
          </a:stretch>
        </p:blipFill>
        <p:spPr>
          <a:xfrm>
            <a:off x="167640" y="993729"/>
            <a:ext cx="7425854" cy="5499146"/>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Try to invoke POST /</a:t>
            </a:r>
            <a:r>
              <a:rPr lang="en-US" sz="2800" dirty="0" err="1">
                <a:solidFill>
                  <a:schemeClr val="tx1"/>
                </a:solidFill>
              </a:rPr>
              <a:t>todo</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37A9E5AE-C0DC-1F44-9375-C526D20C4884}"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33</a:t>
            </a:fld>
            <a:endParaRPr lang="en-US" noProof="0" dirty="0"/>
          </a:p>
        </p:txBody>
      </p:sp>
    </p:spTree>
    <p:extLst>
      <p:ext uri="{BB962C8B-B14F-4D97-AF65-F5344CB8AC3E}">
        <p14:creationId xmlns:p14="http://schemas.microsoft.com/office/powerpoint/2010/main" val="932820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pic>
        <p:nvPicPr>
          <p:cNvPr id="12" name="Picture 11" descr="Graphical user interface, application&#10;&#10;Description automatically generated">
            <a:extLst>
              <a:ext uri="{FF2B5EF4-FFF2-40B4-BE49-F238E27FC236}">
                <a16:creationId xmlns:a16="http://schemas.microsoft.com/office/drawing/2014/main" id="{0185D0C3-692A-9043-81B6-E30BB4D22E9F}"/>
              </a:ext>
            </a:extLst>
          </p:cNvPr>
          <p:cNvPicPr>
            <a:picLocks noChangeAspect="1"/>
          </p:cNvPicPr>
          <p:nvPr/>
        </p:nvPicPr>
        <p:blipFill>
          <a:blip r:embed="rId3"/>
          <a:stretch>
            <a:fillRect/>
          </a:stretch>
        </p:blipFill>
        <p:spPr>
          <a:xfrm>
            <a:off x="885409" y="913900"/>
            <a:ext cx="7770913" cy="5892727"/>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Try to invoke POST /</a:t>
            </a:r>
            <a:r>
              <a:rPr lang="en-US" sz="2800" dirty="0" err="1">
                <a:solidFill>
                  <a:schemeClr val="tx1"/>
                </a:solidFill>
              </a:rPr>
              <a:t>todo</a:t>
            </a:r>
            <a:endParaRPr lang="it-IT" sz="2800" dirty="0">
              <a:solidFill>
                <a:schemeClr val="tx1"/>
              </a:solidFill>
            </a:endParaRPr>
          </a:p>
        </p:txBody>
      </p:sp>
      <p:sp>
        <p:nvSpPr>
          <p:cNvPr id="5" name="Date Placeholder 4"/>
          <p:cNvSpPr>
            <a:spLocks noGrp="1"/>
          </p:cNvSpPr>
          <p:nvPr>
            <p:ph type="dt" sz="half" idx="2"/>
          </p:nvPr>
        </p:nvSpPr>
        <p:spPr/>
        <p:txBody>
          <a:bodyPr/>
          <a:lstStyle/>
          <a:p>
            <a:fld id="{82676C0B-72B2-174A-809E-8B2BE06997F8}"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34</a:t>
            </a:fld>
            <a:endParaRPr lang="en-US" noProof="0" dirty="0"/>
          </a:p>
        </p:txBody>
      </p:sp>
      <p:cxnSp>
        <p:nvCxnSpPr>
          <p:cNvPr id="7" name="Connettore 4 12"/>
          <p:cNvCxnSpPr>
            <a:stCxn id="8" idx="2"/>
          </p:cNvCxnSpPr>
          <p:nvPr/>
        </p:nvCxnSpPr>
        <p:spPr>
          <a:xfrm flipH="1">
            <a:off x="1710521" y="982599"/>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2131697" y="838599"/>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pic>
        <p:nvPicPr>
          <p:cNvPr id="14" name="Picture 13" descr="Graphical user interface, text, application&#10;&#10;Description automatically generated">
            <a:extLst>
              <a:ext uri="{FF2B5EF4-FFF2-40B4-BE49-F238E27FC236}">
                <a16:creationId xmlns:a16="http://schemas.microsoft.com/office/drawing/2014/main" id="{9B9CACC0-5F9B-C440-983A-D091A6DDFE8A}"/>
              </a:ext>
            </a:extLst>
          </p:cNvPr>
          <p:cNvPicPr>
            <a:picLocks noChangeAspect="1"/>
          </p:cNvPicPr>
          <p:nvPr/>
        </p:nvPicPr>
        <p:blipFill>
          <a:blip r:embed="rId4"/>
          <a:stretch>
            <a:fillRect/>
          </a:stretch>
        </p:blipFill>
        <p:spPr>
          <a:xfrm>
            <a:off x="3760808" y="5513004"/>
            <a:ext cx="2966908" cy="1172816"/>
          </a:xfrm>
          <a:prstGeom prst="rect">
            <a:avLst/>
          </a:prstGeom>
          <a:ln>
            <a:solidFill>
              <a:srgbClr val="FF6600"/>
            </a:solidFill>
            <a:prstDash val="dash"/>
          </a:ln>
        </p:spPr>
      </p:pic>
      <p:cxnSp>
        <p:nvCxnSpPr>
          <p:cNvPr id="10" name="Connettore 4 12"/>
          <p:cNvCxnSpPr>
            <a:cxnSpLocks/>
          </p:cNvCxnSpPr>
          <p:nvPr/>
        </p:nvCxnSpPr>
        <p:spPr>
          <a:xfrm flipH="1">
            <a:off x="2131698" y="6191794"/>
            <a:ext cx="2213879" cy="156275"/>
          </a:xfrm>
          <a:prstGeom prst="straightConnector1">
            <a:avLst/>
          </a:prstGeom>
          <a:ln w="12700">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797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76727" y="2939737"/>
            <a:ext cx="8590547" cy="1239231"/>
          </a:xfrm>
        </p:spPr>
        <p:txBody>
          <a:bodyPr tIns="0" bIns="0" anchor="t" anchorCtr="0">
            <a:noAutofit/>
          </a:bodyPr>
          <a:lstStyle/>
          <a:p>
            <a:r>
              <a:rPr lang="en-US" sz="3600" dirty="0">
                <a:solidFill>
                  <a:srgbClr val="FF6600"/>
                </a:solidFill>
                <a:latin typeface="Raleway Light" charset="0"/>
              </a:rPr>
              <a:t>Generate a “</a:t>
            </a:r>
            <a:r>
              <a:rPr lang="en-US" sz="3600" dirty="0" err="1">
                <a:solidFill>
                  <a:srgbClr val="FF6600"/>
                </a:solidFill>
                <a:latin typeface="Raleway Light" charset="0"/>
              </a:rPr>
              <a:t>jaxrs</a:t>
            </a:r>
            <a:r>
              <a:rPr lang="en-US" sz="3600" dirty="0">
                <a:solidFill>
                  <a:srgbClr val="FF6600"/>
                </a:solidFill>
                <a:latin typeface="Raleway Light" charset="0"/>
              </a:rPr>
              <a:t>-</a:t>
            </a:r>
            <a:r>
              <a:rPr lang="en-US" sz="3600" dirty="0" err="1">
                <a:solidFill>
                  <a:srgbClr val="FF6600"/>
                </a:solidFill>
                <a:latin typeface="Raleway Light" charset="0"/>
              </a:rPr>
              <a:t>cxf</a:t>
            </a:r>
            <a:r>
              <a:rPr lang="en-US" sz="3600" dirty="0">
                <a:solidFill>
                  <a:srgbClr val="FF6600"/>
                </a:solidFill>
                <a:latin typeface="Raleway Light" charset="0"/>
              </a:rPr>
              <a:t>-client” </a:t>
            </a:r>
          </a:p>
          <a:p>
            <a:r>
              <a:rPr lang="en-US" sz="3600" dirty="0">
                <a:solidFill>
                  <a:srgbClr val="FF6600"/>
                </a:solidFill>
                <a:latin typeface="Raleway Light" charset="0"/>
              </a:rPr>
              <a:t>for our REST service</a:t>
            </a:r>
          </a:p>
        </p:txBody>
      </p:sp>
    </p:spTree>
    <p:extLst>
      <p:ext uri="{BB962C8B-B14F-4D97-AF65-F5344CB8AC3E}">
        <p14:creationId xmlns:p14="http://schemas.microsoft.com/office/powerpoint/2010/main" val="285986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Save the JSON or YAML Description</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4AD88EF4-3E95-CC4F-A06F-FA1D2C56515E}"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36</a:t>
            </a:fld>
            <a:endParaRPr lang="en-US" noProof="0" dirty="0"/>
          </a:p>
        </p:txBody>
      </p:sp>
      <p:pic>
        <p:nvPicPr>
          <p:cNvPr id="7" name="Immagine 6">
            <a:extLst>
              <a:ext uri="{FF2B5EF4-FFF2-40B4-BE49-F238E27FC236}">
                <a16:creationId xmlns:a16="http://schemas.microsoft.com/office/drawing/2014/main" id="{1F5A5204-4BA8-A29E-17C5-B754B613F868}"/>
              </a:ext>
            </a:extLst>
          </p:cNvPr>
          <p:cNvPicPr>
            <a:picLocks noChangeAspect="1"/>
          </p:cNvPicPr>
          <p:nvPr/>
        </p:nvPicPr>
        <p:blipFill>
          <a:blip r:embed="rId3"/>
          <a:stretch>
            <a:fillRect/>
          </a:stretch>
        </p:blipFill>
        <p:spPr>
          <a:xfrm>
            <a:off x="167640" y="1004067"/>
            <a:ext cx="5924665" cy="5476110"/>
          </a:xfrm>
          <a:prstGeom prst="rect">
            <a:avLst/>
          </a:prstGeom>
        </p:spPr>
      </p:pic>
    </p:spTree>
    <p:extLst>
      <p:ext uri="{BB962C8B-B14F-4D97-AF65-F5344CB8AC3E}">
        <p14:creationId xmlns:p14="http://schemas.microsoft.com/office/powerpoint/2010/main" val="2494943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 text, website&#10;&#10;Description automatically generated">
            <a:extLst>
              <a:ext uri="{FF2B5EF4-FFF2-40B4-BE49-F238E27FC236}">
                <a16:creationId xmlns:a16="http://schemas.microsoft.com/office/drawing/2014/main" id="{27D29A5D-2997-5746-AE5A-4B7D14F38D69}"/>
              </a:ext>
            </a:extLst>
          </p:cNvPr>
          <p:cNvPicPr>
            <a:picLocks noChangeAspect="1"/>
          </p:cNvPicPr>
          <p:nvPr/>
        </p:nvPicPr>
        <p:blipFill>
          <a:blip r:embed="rId3"/>
          <a:stretch>
            <a:fillRect/>
          </a:stretch>
        </p:blipFill>
        <p:spPr>
          <a:xfrm>
            <a:off x="556554" y="915857"/>
            <a:ext cx="8030892" cy="5564320"/>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Import the JSON or YAML Description</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007D4738-24B6-3945-9D65-AA11D14FA035}"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37</a:t>
            </a:fld>
            <a:endParaRPr lang="en-US" noProof="0" dirty="0"/>
          </a:p>
        </p:txBody>
      </p:sp>
      <p:cxnSp>
        <p:nvCxnSpPr>
          <p:cNvPr id="7" name="Connettore 4 12"/>
          <p:cNvCxnSpPr>
            <a:stCxn id="8" idx="2"/>
          </p:cNvCxnSpPr>
          <p:nvPr/>
        </p:nvCxnSpPr>
        <p:spPr>
          <a:xfrm flipH="1">
            <a:off x="5196702" y="947149"/>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5617878" y="803149"/>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9" name="Connettore 4 12"/>
          <p:cNvCxnSpPr>
            <a:stCxn id="10" idx="2"/>
          </p:cNvCxnSpPr>
          <p:nvPr/>
        </p:nvCxnSpPr>
        <p:spPr>
          <a:xfrm flipH="1">
            <a:off x="2906957" y="2297665"/>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0" name="Ovale 9"/>
          <p:cNvSpPr/>
          <p:nvPr/>
        </p:nvSpPr>
        <p:spPr>
          <a:xfrm>
            <a:off x="3328133" y="2153665"/>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pic>
        <p:nvPicPr>
          <p:cNvPr id="14" name="Picture 13" descr="Graphical user interface, text, application&#10;&#10;Description automatically generated">
            <a:extLst>
              <a:ext uri="{FF2B5EF4-FFF2-40B4-BE49-F238E27FC236}">
                <a16:creationId xmlns:a16="http://schemas.microsoft.com/office/drawing/2014/main" id="{81FF49E5-F5E3-F044-B3A0-CBB86C3F6359}"/>
              </a:ext>
            </a:extLst>
          </p:cNvPr>
          <p:cNvPicPr>
            <a:picLocks noChangeAspect="1"/>
          </p:cNvPicPr>
          <p:nvPr/>
        </p:nvPicPr>
        <p:blipFill>
          <a:blip r:embed="rId4"/>
          <a:stretch>
            <a:fillRect/>
          </a:stretch>
        </p:blipFill>
        <p:spPr>
          <a:xfrm>
            <a:off x="4751826" y="3305396"/>
            <a:ext cx="780685" cy="893450"/>
          </a:xfrm>
          <a:prstGeom prst="rect">
            <a:avLst/>
          </a:prstGeom>
        </p:spPr>
      </p:pic>
      <p:sp>
        <p:nvSpPr>
          <p:cNvPr id="17" name="Line Callout 1 16">
            <a:extLst>
              <a:ext uri="{FF2B5EF4-FFF2-40B4-BE49-F238E27FC236}">
                <a16:creationId xmlns:a16="http://schemas.microsoft.com/office/drawing/2014/main" id="{D3DD7CD3-DF61-7A46-A79A-710974BE8450}"/>
              </a:ext>
            </a:extLst>
          </p:cNvPr>
          <p:cNvSpPr/>
          <p:nvPr/>
        </p:nvSpPr>
        <p:spPr>
          <a:xfrm>
            <a:off x="5355041" y="3084975"/>
            <a:ext cx="2295895" cy="536265"/>
          </a:xfrm>
          <a:prstGeom prst="borderCallout1">
            <a:avLst>
              <a:gd name="adj1" fmla="val 49219"/>
              <a:gd name="adj2" fmla="val -23920"/>
              <a:gd name="adj3" fmla="val -106987"/>
              <a:gd name="adj4" fmla="val -86574"/>
            </a:avLst>
          </a:prstGeom>
          <a:solidFill>
            <a:schemeClr val="bg1"/>
          </a:solidFill>
          <a:ln>
            <a:solidFill>
              <a:srgbClr val="FF66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6600"/>
                </a:solidFill>
                <a:latin typeface="Raleway Light" panose="020B0403030101060003" pitchFamily="34" charset="77"/>
              </a:rPr>
              <a:t>I opted for importing the </a:t>
            </a:r>
            <a:r>
              <a:rPr lang="en-US" sz="1600" dirty="0" err="1">
                <a:solidFill>
                  <a:srgbClr val="FF6600"/>
                </a:solidFill>
                <a:latin typeface="Raleway Light" panose="020B0403030101060003" pitchFamily="34" charset="77"/>
              </a:rPr>
              <a:t>openapi.yaml</a:t>
            </a:r>
            <a:r>
              <a:rPr lang="en-US" sz="1600" dirty="0">
                <a:solidFill>
                  <a:srgbClr val="FF6600"/>
                </a:solidFill>
                <a:latin typeface="Raleway Light" panose="020B0403030101060003" pitchFamily="34" charset="77"/>
              </a:rPr>
              <a:t> file</a:t>
            </a:r>
          </a:p>
        </p:txBody>
      </p:sp>
      <p:cxnSp>
        <p:nvCxnSpPr>
          <p:cNvPr id="18" name="Connettore 4 12">
            <a:extLst>
              <a:ext uri="{FF2B5EF4-FFF2-40B4-BE49-F238E27FC236}">
                <a16:creationId xmlns:a16="http://schemas.microsoft.com/office/drawing/2014/main" id="{B5E7085C-C4A2-A64A-BA2E-EE3C0B97658F}"/>
              </a:ext>
            </a:extLst>
          </p:cNvPr>
          <p:cNvCxnSpPr/>
          <p:nvPr/>
        </p:nvCxnSpPr>
        <p:spPr>
          <a:xfrm flipH="1" flipV="1">
            <a:off x="7392203" y="2221144"/>
            <a:ext cx="244228" cy="27175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9" name="Ovale 7">
            <a:extLst>
              <a:ext uri="{FF2B5EF4-FFF2-40B4-BE49-F238E27FC236}">
                <a16:creationId xmlns:a16="http://schemas.microsoft.com/office/drawing/2014/main" id="{70D4FC78-3083-514E-ADEA-A7A5D00A4671}"/>
              </a:ext>
            </a:extLst>
          </p:cNvPr>
          <p:cNvSpPr/>
          <p:nvPr/>
        </p:nvSpPr>
        <p:spPr>
          <a:xfrm>
            <a:off x="7636431" y="2492900"/>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spTree>
    <p:extLst>
      <p:ext uri="{BB962C8B-B14F-4D97-AF65-F5344CB8AC3E}">
        <p14:creationId xmlns:p14="http://schemas.microsoft.com/office/powerpoint/2010/main" val="1990766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pic>
        <p:nvPicPr>
          <p:cNvPr id="12" name="Picture 11" descr="Graphical user interface, text, application&#10;&#10;Description automatically generated">
            <a:extLst>
              <a:ext uri="{FF2B5EF4-FFF2-40B4-BE49-F238E27FC236}">
                <a16:creationId xmlns:a16="http://schemas.microsoft.com/office/drawing/2014/main" id="{C5D023DD-8037-2347-8282-E7DA2726D62D}"/>
              </a:ext>
            </a:extLst>
          </p:cNvPr>
          <p:cNvPicPr>
            <a:picLocks noChangeAspect="1"/>
          </p:cNvPicPr>
          <p:nvPr/>
        </p:nvPicPr>
        <p:blipFill>
          <a:blip r:embed="rId3"/>
          <a:stretch>
            <a:fillRect/>
          </a:stretch>
        </p:blipFill>
        <p:spPr>
          <a:xfrm>
            <a:off x="913502" y="942313"/>
            <a:ext cx="7899571" cy="5824880"/>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Import the JSON or YAML Description</a:t>
            </a:r>
            <a:endParaRPr lang="it-IT" sz="2800" dirty="0">
              <a:solidFill>
                <a:schemeClr val="tx1"/>
              </a:solidFill>
            </a:endParaRPr>
          </a:p>
        </p:txBody>
      </p:sp>
      <p:sp>
        <p:nvSpPr>
          <p:cNvPr id="5" name="Date Placeholder 4"/>
          <p:cNvSpPr>
            <a:spLocks noGrp="1"/>
          </p:cNvSpPr>
          <p:nvPr>
            <p:ph type="dt" sz="half" idx="2"/>
          </p:nvPr>
        </p:nvSpPr>
        <p:spPr/>
        <p:txBody>
          <a:bodyPr/>
          <a:lstStyle/>
          <a:p>
            <a:fld id="{F69779DB-9E0A-2947-8995-88F54C1B1C5B}"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38</a:t>
            </a:fld>
            <a:endParaRPr lang="en-US" noProof="0" dirty="0"/>
          </a:p>
        </p:txBody>
      </p:sp>
      <p:cxnSp>
        <p:nvCxnSpPr>
          <p:cNvPr id="7" name="Connettore 4 12"/>
          <p:cNvCxnSpPr/>
          <p:nvPr/>
        </p:nvCxnSpPr>
        <p:spPr>
          <a:xfrm flipH="1" flipV="1">
            <a:off x="6634555" y="2247270"/>
            <a:ext cx="244228" cy="27175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6878783" y="2519026"/>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spTree>
    <p:extLst>
      <p:ext uri="{BB962C8B-B14F-4D97-AF65-F5344CB8AC3E}">
        <p14:creationId xmlns:p14="http://schemas.microsoft.com/office/powerpoint/2010/main" val="2008319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10;&#10;Description automatically generated">
            <a:extLst>
              <a:ext uri="{FF2B5EF4-FFF2-40B4-BE49-F238E27FC236}">
                <a16:creationId xmlns:a16="http://schemas.microsoft.com/office/drawing/2014/main" id="{52F4E1DC-FCFD-784E-A82E-5648D60DC287}"/>
              </a:ext>
            </a:extLst>
          </p:cNvPr>
          <p:cNvPicPr>
            <a:picLocks noChangeAspect="1"/>
          </p:cNvPicPr>
          <p:nvPr/>
        </p:nvPicPr>
        <p:blipFill>
          <a:blip r:embed="rId3"/>
          <a:stretch>
            <a:fillRect/>
          </a:stretch>
        </p:blipFill>
        <p:spPr>
          <a:xfrm>
            <a:off x="1105989" y="934606"/>
            <a:ext cx="7372826" cy="5881176"/>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Generate the </a:t>
            </a:r>
            <a:r>
              <a:rPr lang="en-US" sz="2800" dirty="0" err="1">
                <a:solidFill>
                  <a:schemeClr val="tx1"/>
                </a:solidFill>
              </a:rPr>
              <a:t>jaxrs</a:t>
            </a:r>
            <a:r>
              <a:rPr lang="en-US" sz="2800" dirty="0">
                <a:solidFill>
                  <a:schemeClr val="tx1"/>
                </a:solidFill>
              </a:rPr>
              <a:t>-</a:t>
            </a:r>
            <a:r>
              <a:rPr lang="en-US" sz="2800" dirty="0" err="1">
                <a:solidFill>
                  <a:schemeClr val="tx1"/>
                </a:solidFill>
              </a:rPr>
              <a:t>cxf</a:t>
            </a:r>
            <a:r>
              <a:rPr lang="en-US" sz="2800" dirty="0">
                <a:solidFill>
                  <a:schemeClr val="tx1"/>
                </a:solidFill>
              </a:rPr>
              <a:t>-client Project</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3A6AD32D-76D2-BB46-94E4-FBD70113E014}"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39</a:t>
            </a:fld>
            <a:endParaRPr lang="en-US" noProof="0" dirty="0"/>
          </a:p>
        </p:txBody>
      </p:sp>
      <p:cxnSp>
        <p:nvCxnSpPr>
          <p:cNvPr id="7" name="Connettore 4 12"/>
          <p:cNvCxnSpPr>
            <a:stCxn id="8" idx="2"/>
          </p:cNvCxnSpPr>
          <p:nvPr/>
        </p:nvCxnSpPr>
        <p:spPr>
          <a:xfrm flipH="1">
            <a:off x="5253987" y="1379655"/>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5675163" y="1235655"/>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10" name="Connettore 4 12"/>
          <p:cNvCxnSpPr>
            <a:stCxn id="11" idx="2"/>
          </p:cNvCxnSpPr>
          <p:nvPr/>
        </p:nvCxnSpPr>
        <p:spPr>
          <a:xfrm flipH="1">
            <a:off x="5315591" y="4181295"/>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Ovale 10"/>
          <p:cNvSpPr/>
          <p:nvPr/>
        </p:nvSpPr>
        <p:spPr>
          <a:xfrm>
            <a:off x="5736767" y="4037295"/>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spTree>
    <p:extLst>
      <p:ext uri="{BB962C8B-B14F-4D97-AF65-F5344CB8AC3E}">
        <p14:creationId xmlns:p14="http://schemas.microsoft.com/office/powerpoint/2010/main" val="2420556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title"/>
          </p:nvPr>
        </p:nvSpPr>
        <p:spPr/>
        <p:txBody>
          <a:bodyPr>
            <a:noAutofit/>
          </a:bodyPr>
          <a:lstStyle/>
          <a:p>
            <a:r>
              <a:rPr lang="en-US" altLang="it-IT" sz="2400" dirty="0"/>
              <a:t>Ingredients – with the </a:t>
            </a:r>
            <a:r>
              <a:rPr lang="en-US" altLang="it-IT" sz="2400" dirty="0" err="1"/>
              <a:t>lastest</a:t>
            </a:r>
            <a:r>
              <a:rPr lang="en-US" altLang="it-IT" sz="2400" dirty="0"/>
              <a:t> versions available as May 2025</a:t>
            </a:r>
          </a:p>
        </p:txBody>
      </p:sp>
      <p:sp>
        <p:nvSpPr>
          <p:cNvPr id="4101" name="Rectangle 5"/>
          <p:cNvSpPr>
            <a:spLocks noGrp="1" noChangeArrowheads="1"/>
          </p:cNvSpPr>
          <p:nvPr>
            <p:ph type="body" idx="1"/>
          </p:nvPr>
        </p:nvSpPr>
        <p:spPr/>
        <p:txBody>
          <a:bodyPr>
            <a:normAutofit fontScale="92500" lnSpcReduction="20000"/>
          </a:bodyPr>
          <a:lstStyle/>
          <a:p>
            <a:pPr marL="0" indent="0">
              <a:buNone/>
            </a:pPr>
            <a:r>
              <a:rPr lang="fr-FR" sz="1700" dirty="0">
                <a:solidFill>
                  <a:srgbClr val="FF6600"/>
                </a:solidFill>
                <a:sym typeface="Wingdings" panose="05000000000000000000" pitchFamily="2" charset="2"/>
              </a:rPr>
              <a:t>Java SE </a:t>
            </a:r>
            <a:r>
              <a:rPr lang="fr-FR" sz="1700" dirty="0" err="1">
                <a:solidFill>
                  <a:srgbClr val="FF6600"/>
                </a:solidFill>
                <a:sym typeface="Wingdings" panose="05000000000000000000" pitchFamily="2" charset="2"/>
              </a:rPr>
              <a:t>Development</a:t>
            </a:r>
            <a:r>
              <a:rPr lang="fr-FR" sz="1700" dirty="0">
                <a:solidFill>
                  <a:srgbClr val="FF6600"/>
                </a:solidFill>
                <a:sym typeface="Wingdings" panose="05000000000000000000" pitchFamily="2" charset="2"/>
              </a:rPr>
              <a:t> Kit:</a:t>
            </a:r>
            <a:endParaRPr lang="en-US" sz="1700" dirty="0">
              <a:solidFill>
                <a:srgbClr val="FF6600"/>
              </a:solidFill>
              <a:sym typeface="Wingdings" panose="05000000000000000000" pitchFamily="2" charset="2"/>
            </a:endParaRPr>
          </a:p>
          <a:p>
            <a:pPr marL="457200" lvl="1" indent="0">
              <a:buNone/>
            </a:pPr>
            <a:r>
              <a:rPr lang="en-US" sz="1400" dirty="0"/>
              <a:t>✅ </a:t>
            </a:r>
            <a:r>
              <a:rPr lang="en-US" sz="1400" b="1" dirty="0"/>
              <a:t>Latest version: JDK 21 (LTS)</a:t>
            </a:r>
            <a:br>
              <a:rPr lang="en-US" sz="1400" dirty="0"/>
            </a:br>
            <a:r>
              <a:rPr lang="en-US" sz="1400" dirty="0"/>
              <a:t>🔗 </a:t>
            </a:r>
            <a:r>
              <a:rPr lang="en-US" sz="1400" dirty="0">
                <a:hlinkClick r:id="rId3"/>
              </a:rPr>
              <a:t>https://www.oracle.com/java/technologies/javase/jdk21-archive-downloads.html</a:t>
            </a:r>
            <a:br>
              <a:rPr lang="en-US" sz="1400" dirty="0"/>
            </a:br>
            <a:r>
              <a:rPr lang="en-US" sz="1400" dirty="0"/>
              <a:t>⚠️ JDK 8 is still supported in legacy systems but consider using JDK 17 or 21 for modern development.</a:t>
            </a:r>
            <a:endParaRPr lang="en-US" sz="1700" dirty="0">
              <a:solidFill>
                <a:srgbClr val="FF6600"/>
              </a:solidFill>
              <a:sym typeface="Wingdings" panose="05000000000000000000" pitchFamily="2" charset="2"/>
            </a:endParaRPr>
          </a:p>
          <a:p>
            <a:pPr marL="0" indent="0">
              <a:buNone/>
            </a:pPr>
            <a:r>
              <a:rPr lang="it-IT" sz="1700" dirty="0">
                <a:solidFill>
                  <a:srgbClr val="FF6600"/>
                </a:solidFill>
              </a:rPr>
              <a:t>Eclipse IDE for Enterprise Java Developers</a:t>
            </a:r>
            <a:br>
              <a:rPr lang="it-IT" sz="1200" dirty="0"/>
            </a:br>
            <a:r>
              <a:rPr lang="it-IT" sz="1200" dirty="0"/>
              <a:t>            </a:t>
            </a:r>
            <a:r>
              <a:rPr lang="it-IT" sz="1400" dirty="0"/>
              <a:t>✅ </a:t>
            </a:r>
            <a:r>
              <a:rPr lang="it-IT" sz="1400" dirty="0" err="1"/>
              <a:t>Latest</a:t>
            </a:r>
            <a:r>
              <a:rPr lang="it-IT" sz="1400" dirty="0"/>
              <a:t>: Eclipse IDE 2024-03</a:t>
            </a:r>
            <a:br>
              <a:rPr lang="it-IT" sz="1400" dirty="0"/>
            </a:br>
            <a:r>
              <a:rPr lang="it-IT" sz="1400" dirty="0"/>
              <a:t>          🔗 https://www.eclipse.org/downloads/packages</a:t>
            </a:r>
          </a:p>
          <a:p>
            <a:pPr marL="0" indent="0">
              <a:buNone/>
            </a:pPr>
            <a:r>
              <a:rPr lang="en-US" sz="1700" dirty="0">
                <a:solidFill>
                  <a:srgbClr val="FF6600"/>
                </a:solidFill>
              </a:rPr>
              <a:t>Apache Tomcat</a:t>
            </a:r>
          </a:p>
          <a:p>
            <a:pPr marL="457200" lvl="1" indent="0">
              <a:lnSpc>
                <a:spcPct val="110000"/>
              </a:lnSpc>
              <a:buNone/>
            </a:pPr>
            <a:r>
              <a:rPr lang="en-US" sz="1400" dirty="0"/>
              <a:t>✅ Latest stable: 10.1.40 (as of May 2025)</a:t>
            </a:r>
          </a:p>
          <a:p>
            <a:pPr marL="457200" lvl="1" indent="0">
              <a:lnSpc>
                <a:spcPct val="110000"/>
              </a:lnSpc>
              <a:buNone/>
            </a:pPr>
            <a:r>
              <a:rPr lang="en-US" sz="1400" dirty="0"/>
              <a:t>🔗 </a:t>
            </a:r>
            <a:r>
              <a:rPr lang="en-US" sz="1400" dirty="0">
                <a:hlinkClick r:id="rId4"/>
              </a:rPr>
              <a:t>https://tomcat.apache.org/download-10.cgi</a:t>
            </a:r>
            <a:endParaRPr lang="en-US" sz="1400" dirty="0"/>
          </a:p>
          <a:p>
            <a:pPr marL="457200" lvl="1" indent="0">
              <a:lnSpc>
                <a:spcPct val="110000"/>
              </a:lnSpc>
              <a:buNone/>
            </a:pPr>
            <a:r>
              <a:rPr lang="en-US" sz="1400" dirty="0"/>
              <a:t>⚠️ Version 9 is still maintained but 10.x is recommended.</a:t>
            </a:r>
          </a:p>
          <a:p>
            <a:pPr marL="0" lvl="1" indent="0">
              <a:lnSpc>
                <a:spcPct val="110000"/>
              </a:lnSpc>
              <a:buNone/>
            </a:pPr>
            <a:r>
              <a:rPr lang="it-IT" sz="1700" dirty="0">
                <a:solidFill>
                  <a:srgbClr val="FF6600"/>
                </a:solidFill>
              </a:rPr>
              <a:t>Apache CXF</a:t>
            </a:r>
          </a:p>
          <a:p>
            <a:pPr marL="457200" lvl="1" indent="0">
              <a:lnSpc>
                <a:spcPct val="110000"/>
              </a:lnSpc>
              <a:buNone/>
            </a:pPr>
            <a:r>
              <a:rPr lang="it-IT" sz="1400" dirty="0"/>
              <a:t>✅ </a:t>
            </a:r>
            <a:r>
              <a:rPr lang="it-IT" sz="1400" dirty="0" err="1"/>
              <a:t>Latest</a:t>
            </a:r>
            <a:r>
              <a:rPr lang="it-IT" sz="1400" dirty="0"/>
              <a:t> </a:t>
            </a:r>
            <a:r>
              <a:rPr lang="it-IT" sz="1400" dirty="0" err="1"/>
              <a:t>stable</a:t>
            </a:r>
            <a:r>
              <a:rPr lang="it-IT" sz="1400" dirty="0"/>
              <a:t>: 4.0.3</a:t>
            </a:r>
          </a:p>
          <a:p>
            <a:pPr marL="457200" lvl="1" indent="0">
              <a:lnSpc>
                <a:spcPct val="110000"/>
              </a:lnSpc>
              <a:buNone/>
            </a:pPr>
            <a:r>
              <a:rPr lang="it-IT" sz="1400" dirty="0"/>
              <a:t>🔗 </a:t>
            </a:r>
            <a:r>
              <a:rPr lang="it-IT" sz="1400" dirty="0">
                <a:hlinkClick r:id="rId5"/>
              </a:rPr>
              <a:t>https://cxf.apache.org/download.html</a:t>
            </a:r>
            <a:endParaRPr lang="it-IT" sz="1400" dirty="0"/>
          </a:p>
          <a:p>
            <a:pPr marL="457200" lvl="1" indent="0">
              <a:lnSpc>
                <a:spcPct val="110000"/>
              </a:lnSpc>
              <a:buNone/>
            </a:pPr>
            <a:r>
              <a:rPr lang="it-IT" sz="1400" dirty="0"/>
              <a:t>⚠️ Version 3.5.x </a:t>
            </a:r>
            <a:r>
              <a:rPr lang="it-IT" sz="1400" dirty="0" err="1"/>
              <a:t>still</a:t>
            </a:r>
            <a:r>
              <a:rPr lang="it-IT" sz="1400" dirty="0"/>
              <a:t> works, </a:t>
            </a:r>
            <a:r>
              <a:rPr lang="it-IT" sz="1400" dirty="0" err="1"/>
              <a:t>but</a:t>
            </a:r>
            <a:r>
              <a:rPr lang="it-IT" sz="1400" dirty="0"/>
              <a:t> </a:t>
            </a:r>
            <a:r>
              <a:rPr lang="it-IT" sz="1400" dirty="0" err="1"/>
              <a:t>version</a:t>
            </a:r>
            <a:r>
              <a:rPr lang="it-IT" sz="1400" dirty="0"/>
              <a:t> 4 </a:t>
            </a:r>
            <a:r>
              <a:rPr lang="it-IT" sz="1400" dirty="0" err="1"/>
              <a:t>adds</a:t>
            </a:r>
            <a:r>
              <a:rPr lang="it-IT" sz="1400" dirty="0"/>
              <a:t> </a:t>
            </a:r>
            <a:r>
              <a:rPr lang="it-IT" sz="1400" dirty="0" err="1"/>
              <a:t>better</a:t>
            </a:r>
            <a:r>
              <a:rPr lang="it-IT" sz="1400" dirty="0"/>
              <a:t> </a:t>
            </a:r>
            <a:r>
              <a:rPr lang="it-IT" sz="1400" dirty="0" err="1"/>
              <a:t>OpenAPI</a:t>
            </a:r>
            <a:r>
              <a:rPr lang="it-IT" sz="1400" dirty="0"/>
              <a:t> 3.1 support and Jakarta EE 10 </a:t>
            </a:r>
            <a:r>
              <a:rPr lang="it-IT" sz="1400" dirty="0" err="1"/>
              <a:t>compatibility</a:t>
            </a:r>
            <a:r>
              <a:rPr lang="it-IT" sz="1400" dirty="0"/>
              <a:t>.</a:t>
            </a:r>
            <a:endParaRPr lang="en-US" sz="1400" dirty="0"/>
          </a:p>
          <a:p>
            <a:pPr marL="0" indent="0">
              <a:buNone/>
            </a:pPr>
            <a:r>
              <a:rPr lang="it-IT" sz="1700" dirty="0">
                <a:solidFill>
                  <a:srgbClr val="FF6600"/>
                </a:solidFill>
              </a:rPr>
              <a:t>Apache Maven</a:t>
            </a:r>
          </a:p>
          <a:p>
            <a:pPr marL="457200" lvl="1" indent="0">
              <a:lnSpc>
                <a:spcPct val="110000"/>
              </a:lnSpc>
              <a:buNone/>
            </a:pPr>
            <a:r>
              <a:rPr lang="it-IT" sz="1400" dirty="0"/>
              <a:t>✅ </a:t>
            </a:r>
            <a:r>
              <a:rPr lang="it-IT" sz="1400" dirty="0" err="1"/>
              <a:t>Latest</a:t>
            </a:r>
            <a:r>
              <a:rPr lang="it-IT" sz="1400" dirty="0"/>
              <a:t>: 3.9.6</a:t>
            </a:r>
          </a:p>
          <a:p>
            <a:pPr marL="457200" lvl="1" indent="0">
              <a:lnSpc>
                <a:spcPct val="110000"/>
              </a:lnSpc>
              <a:buNone/>
            </a:pPr>
            <a:r>
              <a:rPr lang="it-IT" sz="1400" dirty="0"/>
              <a:t>🔗 </a:t>
            </a:r>
            <a:r>
              <a:rPr lang="it-IT" sz="1400" dirty="0">
                <a:solidFill>
                  <a:prstClr val="black">
                    <a:lumMod val="85000"/>
                    <a:lumOff val="15000"/>
                  </a:prstClr>
                </a:solidFill>
              </a:rPr>
              <a:t>https://maven.apache.org/download.cgi</a:t>
            </a:r>
          </a:p>
          <a:p>
            <a:pPr marL="0" indent="0">
              <a:buNone/>
            </a:pPr>
            <a:r>
              <a:rPr lang="it-IT" sz="1700" dirty="0" err="1">
                <a:solidFill>
                  <a:srgbClr val="FF6600"/>
                </a:solidFill>
              </a:rPr>
              <a:t>Swagger</a:t>
            </a:r>
            <a:r>
              <a:rPr lang="it-IT" sz="1700" dirty="0">
                <a:solidFill>
                  <a:srgbClr val="FF6600"/>
                </a:solidFill>
              </a:rPr>
              <a:t> Editor</a:t>
            </a:r>
            <a:endParaRPr lang="en-US" sz="1700" dirty="0">
              <a:solidFill>
                <a:srgbClr val="FF6600"/>
              </a:solidFill>
            </a:endParaRPr>
          </a:p>
          <a:p>
            <a:pPr marL="457200" marR="0" lvl="1"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it-IT" sz="1400" b="0" i="0" u="none" strike="noStrike" kern="1200" cap="none" spc="0" normalizeH="0" baseline="0" noProof="0" dirty="0">
                <a:ln>
                  <a:noFill/>
                </a:ln>
                <a:solidFill>
                  <a:prstClr val="black">
                    <a:lumMod val="85000"/>
                    <a:lumOff val="15000"/>
                  </a:prstClr>
                </a:solidFill>
                <a:effectLst/>
                <a:uLnTx/>
                <a:uFillTx/>
                <a:latin typeface="Raleway Light" charset="0"/>
              </a:rPr>
              <a:t>✅ </a:t>
            </a:r>
            <a:r>
              <a:rPr kumimoji="0" lang="it-IT" sz="1400" b="0" i="0" u="none" strike="noStrike" kern="1200" cap="none" spc="0" normalizeH="0" baseline="0" noProof="0" dirty="0" err="1">
                <a:ln>
                  <a:noFill/>
                </a:ln>
                <a:solidFill>
                  <a:prstClr val="black">
                    <a:lumMod val="85000"/>
                    <a:lumOff val="15000"/>
                  </a:prstClr>
                </a:solidFill>
                <a:effectLst/>
                <a:uLnTx/>
                <a:uFillTx/>
                <a:latin typeface="Raleway Light" charset="0"/>
              </a:rPr>
              <a:t>Latest</a:t>
            </a:r>
            <a:r>
              <a:rPr kumimoji="0" lang="it-IT" sz="1400" b="0" i="0" u="none" strike="noStrike" kern="1200" cap="none" spc="0" normalizeH="0" baseline="0" noProof="0" dirty="0">
                <a:ln>
                  <a:noFill/>
                </a:ln>
                <a:solidFill>
                  <a:prstClr val="black">
                    <a:lumMod val="85000"/>
                    <a:lumOff val="15000"/>
                  </a:prstClr>
                </a:solidFill>
                <a:effectLst/>
                <a:uLnTx/>
                <a:uFillTx/>
                <a:latin typeface="Raleway Light" charset="0"/>
              </a:rPr>
              <a:t> </a:t>
            </a:r>
            <a:r>
              <a:rPr kumimoji="0" lang="it-IT" sz="1400" b="0" i="0" u="none" strike="noStrike" kern="1200" cap="none" spc="0" normalizeH="0" baseline="0" noProof="0" dirty="0" err="1">
                <a:ln>
                  <a:noFill/>
                </a:ln>
                <a:solidFill>
                  <a:prstClr val="black">
                    <a:lumMod val="85000"/>
                    <a:lumOff val="15000"/>
                  </a:prstClr>
                </a:solidFill>
                <a:effectLst/>
                <a:uLnTx/>
                <a:uFillTx/>
                <a:latin typeface="Raleway Light" charset="0"/>
              </a:rPr>
              <a:t>stable</a:t>
            </a:r>
            <a:r>
              <a:rPr kumimoji="0" lang="it-IT" sz="1400" b="0" i="0" u="none" strike="noStrike" kern="1200" cap="none" spc="0" normalizeH="0" baseline="0" noProof="0" dirty="0">
                <a:ln>
                  <a:noFill/>
                </a:ln>
                <a:solidFill>
                  <a:prstClr val="black">
                    <a:lumMod val="85000"/>
                    <a:lumOff val="15000"/>
                  </a:prstClr>
                </a:solidFill>
                <a:effectLst/>
                <a:uLnTx/>
                <a:uFillTx/>
                <a:latin typeface="Raleway Light" charset="0"/>
              </a:rPr>
              <a:t>: 4.0.3</a:t>
            </a:r>
          </a:p>
          <a:p>
            <a:pPr marL="457200" marR="0" lvl="1"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it-IT" sz="1400" b="0" i="0" u="none" strike="noStrike" kern="1200" cap="none" spc="0" normalizeH="0" baseline="0" noProof="0" dirty="0">
                <a:ln>
                  <a:noFill/>
                </a:ln>
                <a:solidFill>
                  <a:prstClr val="black">
                    <a:lumMod val="85000"/>
                    <a:lumOff val="15000"/>
                  </a:prstClr>
                </a:solidFill>
                <a:effectLst/>
                <a:uLnTx/>
                <a:uFillTx/>
                <a:latin typeface="Raleway Light" charset="0"/>
              </a:rPr>
              <a:t>🔗 </a:t>
            </a:r>
            <a:r>
              <a:rPr kumimoji="0" lang="it-IT" sz="1400" b="0" i="0" u="none" strike="noStrike" kern="1200" cap="none" spc="0" normalizeH="0" baseline="0" noProof="0" dirty="0">
                <a:ln>
                  <a:noFill/>
                </a:ln>
                <a:solidFill>
                  <a:prstClr val="black">
                    <a:lumMod val="85000"/>
                    <a:lumOff val="15000"/>
                  </a:prstClr>
                </a:solidFill>
                <a:effectLst/>
                <a:uLnTx/>
                <a:uFillTx/>
                <a:latin typeface="Raleway Light" charset="0"/>
                <a:hlinkClick r:id="rId5"/>
              </a:rPr>
              <a:t>https://cxf.apache.org/download.html</a:t>
            </a:r>
            <a:endParaRPr kumimoji="0" lang="it-IT" sz="1400" b="0" i="0" u="none" strike="noStrike" kern="1200" cap="none" spc="0" normalizeH="0" baseline="0" noProof="0" dirty="0">
              <a:ln>
                <a:noFill/>
              </a:ln>
              <a:solidFill>
                <a:prstClr val="black">
                  <a:lumMod val="85000"/>
                  <a:lumOff val="15000"/>
                </a:prstClr>
              </a:solidFill>
              <a:effectLst/>
              <a:uLnTx/>
              <a:uFillTx/>
              <a:latin typeface="Raleway Light" charset="0"/>
            </a:endParaRPr>
          </a:p>
        </p:txBody>
      </p:sp>
      <p:sp>
        <p:nvSpPr>
          <p:cNvPr id="4" name="Segnaposto piè di pagina 3"/>
          <p:cNvSpPr>
            <a:spLocks noGrp="1"/>
          </p:cNvSpPr>
          <p:nvPr>
            <p:ph type="ftr" sz="quarter" idx="3"/>
          </p:nvPr>
        </p:nvSpPr>
        <p:spPr>
          <a:xfrm>
            <a:off x="2555875" y="6480175"/>
            <a:ext cx="4108450" cy="365125"/>
          </a:xfrm>
        </p:spPr>
        <p:txBody>
          <a:bodyPr/>
          <a:lstStyle/>
          <a:p>
            <a:r>
              <a:rPr lang="it-IT" altLang="it-IT" dirty="0"/>
              <a:t>Alfredo Farò, University of L’Aquila</a:t>
            </a:r>
            <a:endParaRPr lang="it-IT" dirty="0"/>
          </a:p>
        </p:txBody>
      </p:sp>
      <p:sp>
        <p:nvSpPr>
          <p:cNvPr id="2" name="Segnaposto data 1"/>
          <p:cNvSpPr>
            <a:spLocks noGrp="1"/>
          </p:cNvSpPr>
          <p:nvPr>
            <p:ph type="dt" sz="half" idx="2"/>
          </p:nvPr>
        </p:nvSpPr>
        <p:spPr/>
        <p:txBody>
          <a:bodyPr/>
          <a:lstStyle/>
          <a:p>
            <a:r>
              <a:rPr lang="en-US" noProof="0" dirty="0"/>
              <a:t>23/05/2025</a:t>
            </a:r>
          </a:p>
        </p:txBody>
      </p:sp>
      <p:sp>
        <p:nvSpPr>
          <p:cNvPr id="3" name="Segnaposto numero diapositiva 2"/>
          <p:cNvSpPr>
            <a:spLocks noGrp="1"/>
          </p:cNvSpPr>
          <p:nvPr>
            <p:ph type="sldNum" sz="quarter" idx="4"/>
          </p:nvPr>
        </p:nvSpPr>
        <p:spPr/>
        <p:txBody>
          <a:bodyPr/>
          <a:lstStyle/>
          <a:p>
            <a:fld id="{5ABFFAD9-C28C-F046-BDF1-9CFBDED723D7}" type="slidenum">
              <a:rPr lang="en-US" noProof="0" smtClean="0"/>
              <a:pPr/>
              <a:t>4</a:t>
            </a:fld>
            <a:endParaRPr lang="en-US" noProof="0" dirty="0"/>
          </a:p>
        </p:txBody>
      </p:sp>
      <p:pic>
        <p:nvPicPr>
          <p:cNvPr id="8" name="Immagine 7">
            <a:extLst>
              <a:ext uri="{FF2B5EF4-FFF2-40B4-BE49-F238E27FC236}">
                <a16:creationId xmlns:a16="http://schemas.microsoft.com/office/drawing/2014/main" id="{9056D490-2F56-D412-B76B-ABEB1DBD7FB5}"/>
              </a:ext>
            </a:extLst>
          </p:cNvPr>
          <p:cNvPicPr>
            <a:picLocks noChangeAspect="1"/>
          </p:cNvPicPr>
          <p:nvPr/>
        </p:nvPicPr>
        <p:blipFill>
          <a:blip r:embed="rId6"/>
          <a:stretch>
            <a:fillRect/>
          </a:stretch>
        </p:blipFill>
        <p:spPr>
          <a:xfrm>
            <a:off x="5366802" y="2040286"/>
            <a:ext cx="3439596" cy="1388714"/>
          </a:xfrm>
          <a:prstGeom prst="rect">
            <a:avLst/>
          </a:prstGeom>
        </p:spPr>
      </p:pic>
      <p:pic>
        <p:nvPicPr>
          <p:cNvPr id="11" name="Immagine 10">
            <a:extLst>
              <a:ext uri="{FF2B5EF4-FFF2-40B4-BE49-F238E27FC236}">
                <a16:creationId xmlns:a16="http://schemas.microsoft.com/office/drawing/2014/main" id="{FD08ECA6-E427-7877-4E27-BAA982A4F75A}"/>
              </a:ext>
            </a:extLst>
          </p:cNvPr>
          <p:cNvPicPr>
            <a:picLocks noChangeAspect="1"/>
          </p:cNvPicPr>
          <p:nvPr/>
        </p:nvPicPr>
        <p:blipFill>
          <a:blip r:embed="rId7"/>
          <a:srcRect b="46977"/>
          <a:stretch/>
        </p:blipFill>
        <p:spPr>
          <a:xfrm>
            <a:off x="4793223" y="4649994"/>
            <a:ext cx="2848636" cy="1388714"/>
          </a:xfrm>
          <a:prstGeom prst="rect">
            <a:avLst/>
          </a:prstGeom>
        </p:spPr>
      </p:pic>
    </p:spTree>
    <p:extLst>
      <p:ext uri="{BB962C8B-B14F-4D97-AF65-F5344CB8AC3E}">
        <p14:creationId xmlns:p14="http://schemas.microsoft.com/office/powerpoint/2010/main" val="3207579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Generate the </a:t>
            </a:r>
            <a:r>
              <a:rPr lang="en-US" sz="2800" dirty="0" err="1">
                <a:solidFill>
                  <a:schemeClr val="tx1"/>
                </a:solidFill>
              </a:rPr>
              <a:t>jaxrs</a:t>
            </a:r>
            <a:r>
              <a:rPr lang="en-US" sz="2800" dirty="0">
                <a:solidFill>
                  <a:schemeClr val="tx1"/>
                </a:solidFill>
              </a:rPr>
              <a:t>-</a:t>
            </a:r>
            <a:r>
              <a:rPr lang="en-US" sz="2800" dirty="0" err="1">
                <a:solidFill>
                  <a:schemeClr val="tx1"/>
                </a:solidFill>
              </a:rPr>
              <a:t>cxf</a:t>
            </a:r>
            <a:r>
              <a:rPr lang="en-US" sz="2800" dirty="0">
                <a:solidFill>
                  <a:schemeClr val="tx1"/>
                </a:solidFill>
              </a:rPr>
              <a:t>-client Project</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A0752726-E369-4243-ACCA-96C7EF8ACB82}"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40</a:t>
            </a:fld>
            <a:endParaRPr lang="en-US" noProof="0" dirty="0"/>
          </a:p>
        </p:txBody>
      </p:sp>
      <p:pic>
        <p:nvPicPr>
          <p:cNvPr id="11" name="Picture 10" descr="Graphical user interface, text, application, chat or text message&#10;&#10;Description automatically generated">
            <a:extLst>
              <a:ext uri="{FF2B5EF4-FFF2-40B4-BE49-F238E27FC236}">
                <a16:creationId xmlns:a16="http://schemas.microsoft.com/office/drawing/2014/main" id="{D9DFA619-1629-4648-9108-C590C17237D9}"/>
              </a:ext>
            </a:extLst>
          </p:cNvPr>
          <p:cNvPicPr>
            <a:picLocks noChangeAspect="1"/>
          </p:cNvPicPr>
          <p:nvPr/>
        </p:nvPicPr>
        <p:blipFill>
          <a:blip r:embed="rId3"/>
          <a:stretch>
            <a:fillRect/>
          </a:stretch>
        </p:blipFill>
        <p:spPr>
          <a:xfrm>
            <a:off x="167640" y="1300688"/>
            <a:ext cx="4951594" cy="1418822"/>
          </a:xfrm>
          <a:prstGeom prst="rect">
            <a:avLst/>
          </a:prstGeom>
        </p:spPr>
      </p:pic>
      <p:pic>
        <p:nvPicPr>
          <p:cNvPr id="13" name="Picture 12" descr="Graphical user interface, text, application&#10;&#10;Description automatically generated">
            <a:extLst>
              <a:ext uri="{FF2B5EF4-FFF2-40B4-BE49-F238E27FC236}">
                <a16:creationId xmlns:a16="http://schemas.microsoft.com/office/drawing/2014/main" id="{BF2C4238-75A0-0C4D-A393-4765EE87AB63}"/>
              </a:ext>
            </a:extLst>
          </p:cNvPr>
          <p:cNvPicPr>
            <a:picLocks noChangeAspect="1"/>
          </p:cNvPicPr>
          <p:nvPr/>
        </p:nvPicPr>
        <p:blipFill>
          <a:blip r:embed="rId4"/>
          <a:stretch>
            <a:fillRect/>
          </a:stretch>
        </p:blipFill>
        <p:spPr>
          <a:xfrm>
            <a:off x="1494968" y="3538990"/>
            <a:ext cx="7248531" cy="1691627"/>
          </a:xfrm>
          <a:prstGeom prst="rect">
            <a:avLst/>
          </a:prstGeom>
        </p:spPr>
      </p:pic>
      <p:cxnSp>
        <p:nvCxnSpPr>
          <p:cNvPr id="7" name="Connettore 4 12"/>
          <p:cNvCxnSpPr>
            <a:stCxn id="8" idx="2"/>
          </p:cNvCxnSpPr>
          <p:nvPr/>
        </p:nvCxnSpPr>
        <p:spPr>
          <a:xfrm flipH="1" flipV="1">
            <a:off x="4650840" y="2267592"/>
            <a:ext cx="292354" cy="72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4943194" y="2195592"/>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20" name="Connettore 4 12"/>
          <p:cNvCxnSpPr>
            <a:cxnSpLocks/>
          </p:cNvCxnSpPr>
          <p:nvPr/>
        </p:nvCxnSpPr>
        <p:spPr>
          <a:xfrm>
            <a:off x="3302565" y="2483592"/>
            <a:ext cx="2861727" cy="2123242"/>
          </a:xfrm>
          <a:prstGeom prst="straightConnector1">
            <a:avLst/>
          </a:prstGeom>
          <a:ln w="952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4 12"/>
          <p:cNvCxnSpPr>
            <a:stCxn id="18" idx="2"/>
          </p:cNvCxnSpPr>
          <p:nvPr/>
        </p:nvCxnSpPr>
        <p:spPr>
          <a:xfrm flipH="1" flipV="1">
            <a:off x="7176753" y="5150447"/>
            <a:ext cx="292354" cy="72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8" name="Ovale 17"/>
          <p:cNvSpPr/>
          <p:nvPr/>
        </p:nvSpPr>
        <p:spPr>
          <a:xfrm>
            <a:off x="7469107" y="5078447"/>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sp>
        <p:nvSpPr>
          <p:cNvPr id="19" name="Parentesi quadra aperta 18"/>
          <p:cNvSpPr/>
          <p:nvPr/>
        </p:nvSpPr>
        <p:spPr>
          <a:xfrm>
            <a:off x="6164292" y="4311202"/>
            <a:ext cx="144379" cy="893825"/>
          </a:xfrm>
          <a:prstGeom prst="leftBracket">
            <a:avLst/>
          </a:prstGeom>
          <a:ln w="12700">
            <a:solidFill>
              <a:srgbClr val="FF6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ine Callout 1 24">
            <a:extLst>
              <a:ext uri="{FF2B5EF4-FFF2-40B4-BE49-F238E27FC236}">
                <a16:creationId xmlns:a16="http://schemas.microsoft.com/office/drawing/2014/main" id="{B33F1721-1621-AC40-AEFF-3523190A58FE}"/>
              </a:ext>
            </a:extLst>
          </p:cNvPr>
          <p:cNvSpPr/>
          <p:nvPr/>
        </p:nvSpPr>
        <p:spPr>
          <a:xfrm>
            <a:off x="3389420" y="5762924"/>
            <a:ext cx="3469077" cy="589892"/>
          </a:xfrm>
          <a:prstGeom prst="borderCallout1">
            <a:avLst>
              <a:gd name="adj1" fmla="val -8357"/>
              <a:gd name="adj2" fmla="val 85280"/>
              <a:gd name="adj3" fmla="val -92224"/>
              <a:gd name="adj4" fmla="val 95426"/>
            </a:avLst>
          </a:prstGeom>
          <a:solidFill>
            <a:schemeClr val="bg1"/>
          </a:solidFill>
          <a:ln>
            <a:solidFill>
              <a:srgbClr val="FF66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6600"/>
                </a:solidFill>
                <a:latin typeface="Raleway Light" panose="020B0403030101060003" pitchFamily="34" charset="77"/>
              </a:rPr>
              <a:t>You get a </a:t>
            </a:r>
            <a:r>
              <a:rPr lang="en-US" sz="1600" dirty="0" err="1">
                <a:solidFill>
                  <a:srgbClr val="FF6600"/>
                </a:solidFill>
                <a:latin typeface="Raleway Light" panose="020B0403030101060003" pitchFamily="34" charset="77"/>
              </a:rPr>
              <a:t>mavenized</a:t>
            </a:r>
            <a:r>
              <a:rPr lang="en-US" sz="1600" dirty="0">
                <a:solidFill>
                  <a:srgbClr val="FF6600"/>
                </a:solidFill>
                <a:latin typeface="Raleway Light" panose="020B0403030101060003" pitchFamily="34" charset="77"/>
              </a:rPr>
              <a:t> project... That’s simply great </a:t>
            </a:r>
            <a:r>
              <a:rPr lang="en-US" sz="1600" dirty="0">
                <a:solidFill>
                  <a:srgbClr val="FF6600"/>
                </a:solidFill>
                <a:latin typeface="Raleway Light" panose="020B0403030101060003" pitchFamily="34" charset="77"/>
                <a:sym typeface="Wingdings" pitchFamily="2" charset="2"/>
              </a:rPr>
              <a:t> </a:t>
            </a:r>
            <a:endParaRPr lang="en-US" sz="1600" dirty="0">
              <a:solidFill>
                <a:srgbClr val="FF6600"/>
              </a:solidFill>
              <a:latin typeface="Raleway Light" panose="020B0403030101060003" pitchFamily="34" charset="77"/>
            </a:endParaRPr>
          </a:p>
        </p:txBody>
      </p:sp>
    </p:spTree>
    <p:extLst>
      <p:ext uri="{BB962C8B-B14F-4D97-AF65-F5344CB8AC3E}">
        <p14:creationId xmlns:p14="http://schemas.microsoft.com/office/powerpoint/2010/main" val="4264286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71039C9-7E5D-8042-9466-F61409DC421B}"/>
              </a:ext>
            </a:extLst>
          </p:cNvPr>
          <p:cNvPicPr>
            <a:picLocks noChangeAspect="1"/>
          </p:cNvPicPr>
          <p:nvPr/>
        </p:nvPicPr>
        <p:blipFill>
          <a:blip r:embed="rId3"/>
          <a:stretch>
            <a:fillRect/>
          </a:stretch>
        </p:blipFill>
        <p:spPr>
          <a:xfrm>
            <a:off x="167640" y="1534217"/>
            <a:ext cx="4064305" cy="3157835"/>
          </a:xfrm>
          <a:prstGeom prst="rect">
            <a:avLst/>
          </a:prstGeom>
        </p:spPr>
      </p:pic>
      <p:pic>
        <p:nvPicPr>
          <p:cNvPr id="13" name="Picture 12">
            <a:extLst>
              <a:ext uri="{FF2B5EF4-FFF2-40B4-BE49-F238E27FC236}">
                <a16:creationId xmlns:a16="http://schemas.microsoft.com/office/drawing/2014/main" id="{9E122A67-9951-9D4A-BD57-A346975643CA}"/>
              </a:ext>
            </a:extLst>
          </p:cNvPr>
          <p:cNvPicPr>
            <a:picLocks noChangeAspect="1"/>
          </p:cNvPicPr>
          <p:nvPr/>
        </p:nvPicPr>
        <p:blipFill>
          <a:blip r:embed="rId4"/>
          <a:stretch>
            <a:fillRect/>
          </a:stretch>
        </p:blipFill>
        <p:spPr>
          <a:xfrm>
            <a:off x="4945925" y="1508090"/>
            <a:ext cx="4076155" cy="3199306"/>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Fix the pom.xml</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CA26353D-FC65-114E-9D64-FD3F736CCA11}"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41</a:t>
            </a:fld>
            <a:endParaRPr lang="en-US" noProof="0" dirty="0"/>
          </a:p>
        </p:txBody>
      </p:sp>
      <p:sp>
        <p:nvSpPr>
          <p:cNvPr id="19" name="Parentesi quadra aperta 18"/>
          <p:cNvSpPr/>
          <p:nvPr/>
        </p:nvSpPr>
        <p:spPr>
          <a:xfrm>
            <a:off x="4899720" y="2011233"/>
            <a:ext cx="144379" cy="213975"/>
          </a:xfrm>
          <a:prstGeom prst="leftBracket">
            <a:avLst/>
          </a:prstGeom>
          <a:ln w="19050">
            <a:solidFill>
              <a:srgbClr val="FF6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Connettore 4 12"/>
          <p:cNvCxnSpPr>
            <a:cxnSpLocks/>
            <a:endCxn id="19" idx="1"/>
          </p:cNvCxnSpPr>
          <p:nvPr/>
        </p:nvCxnSpPr>
        <p:spPr>
          <a:xfrm>
            <a:off x="2312130" y="2118221"/>
            <a:ext cx="2587590" cy="0"/>
          </a:xfrm>
          <a:prstGeom prst="straightConnector1">
            <a:avLst/>
          </a:prstGeom>
          <a:ln w="19050">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Rettangolo 20"/>
          <p:cNvSpPr/>
          <p:nvPr/>
        </p:nvSpPr>
        <p:spPr>
          <a:xfrm rot="21275611">
            <a:off x="3624652" y="3645873"/>
            <a:ext cx="1455733" cy="497589"/>
          </a:xfrm>
          <a:prstGeom prst="rect">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6600"/>
                </a:solidFill>
                <a:latin typeface="Raleway Light" panose="020B0403030101060003" pitchFamily="34" charset="0"/>
              </a:rPr>
              <a:t>Fix the version</a:t>
            </a:r>
            <a:endParaRPr lang="en-US" sz="1400" dirty="0">
              <a:solidFill>
                <a:schemeClr val="tx1"/>
              </a:solidFill>
              <a:latin typeface="Raleway Light" panose="020B0403030101060003" pitchFamily="34" charset="0"/>
            </a:endParaRPr>
          </a:p>
        </p:txBody>
      </p:sp>
    </p:spTree>
    <p:extLst>
      <p:ext uri="{BB962C8B-B14F-4D97-AF65-F5344CB8AC3E}">
        <p14:creationId xmlns:p14="http://schemas.microsoft.com/office/powerpoint/2010/main" val="8837443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Import the </a:t>
            </a:r>
            <a:r>
              <a:rPr lang="en-US" sz="2800" dirty="0" err="1">
                <a:solidFill>
                  <a:schemeClr val="tx1"/>
                </a:solidFill>
              </a:rPr>
              <a:t>jaxrs</a:t>
            </a:r>
            <a:r>
              <a:rPr lang="en-US" sz="2800" dirty="0">
                <a:solidFill>
                  <a:schemeClr val="tx1"/>
                </a:solidFill>
              </a:rPr>
              <a:t>-</a:t>
            </a:r>
            <a:r>
              <a:rPr lang="en-US" sz="2800" dirty="0" err="1">
                <a:solidFill>
                  <a:schemeClr val="tx1"/>
                </a:solidFill>
              </a:rPr>
              <a:t>cxf</a:t>
            </a:r>
            <a:r>
              <a:rPr lang="en-US" sz="2800" dirty="0">
                <a:solidFill>
                  <a:schemeClr val="tx1"/>
                </a:solidFill>
              </a:rPr>
              <a:t>-client Project</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D5EC8AB3-F139-2C43-81D0-1E3246EBF037}"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42</a:t>
            </a:fld>
            <a:endParaRPr lang="en-US" noProof="0" dirty="0"/>
          </a:p>
        </p:txBody>
      </p:sp>
      <p:pic>
        <p:nvPicPr>
          <p:cNvPr id="3" name="Immagine 2"/>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33387" y="928800"/>
            <a:ext cx="8277225" cy="5514975"/>
          </a:xfrm>
          <a:prstGeom prst="rect">
            <a:avLst/>
          </a:prstGeom>
        </p:spPr>
      </p:pic>
      <p:cxnSp>
        <p:nvCxnSpPr>
          <p:cNvPr id="13" name="Connettore 4 12"/>
          <p:cNvCxnSpPr>
            <a:stCxn id="14" idx="2"/>
          </p:cNvCxnSpPr>
          <p:nvPr/>
        </p:nvCxnSpPr>
        <p:spPr>
          <a:xfrm flipH="1" flipV="1">
            <a:off x="4677881" y="2933158"/>
            <a:ext cx="292354" cy="72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4" name="Ovale 13"/>
          <p:cNvSpPr/>
          <p:nvPr/>
        </p:nvSpPr>
        <p:spPr>
          <a:xfrm>
            <a:off x="4970235" y="2861158"/>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spTree>
    <p:extLst>
      <p:ext uri="{BB962C8B-B14F-4D97-AF65-F5344CB8AC3E}">
        <p14:creationId xmlns:p14="http://schemas.microsoft.com/office/powerpoint/2010/main" val="41443095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33387" y="928800"/>
            <a:ext cx="8277225" cy="5514975"/>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Check the Generated Classes</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203CDAE4-EEF9-E24D-B270-EF7C63A6836F}"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43</a:t>
            </a:fld>
            <a:endParaRPr lang="en-US" noProof="0" dirty="0"/>
          </a:p>
        </p:txBody>
      </p:sp>
      <p:cxnSp>
        <p:nvCxnSpPr>
          <p:cNvPr id="13" name="Connettore 4 12"/>
          <p:cNvCxnSpPr>
            <a:stCxn id="14" idx="2"/>
          </p:cNvCxnSpPr>
          <p:nvPr/>
        </p:nvCxnSpPr>
        <p:spPr>
          <a:xfrm flipH="1">
            <a:off x="1771048" y="3088480"/>
            <a:ext cx="453992" cy="234599"/>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4" name="Ovale 13"/>
          <p:cNvSpPr/>
          <p:nvPr/>
        </p:nvSpPr>
        <p:spPr>
          <a:xfrm>
            <a:off x="2225040" y="2944480"/>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11" name="Connettore 4 12"/>
          <p:cNvCxnSpPr>
            <a:stCxn id="12" idx="2"/>
          </p:cNvCxnSpPr>
          <p:nvPr/>
        </p:nvCxnSpPr>
        <p:spPr>
          <a:xfrm flipH="1">
            <a:off x="2214657" y="4039777"/>
            <a:ext cx="453992" cy="234599"/>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p:cNvSpPr/>
          <p:nvPr/>
        </p:nvSpPr>
        <p:spPr>
          <a:xfrm>
            <a:off x="2668649" y="3895777"/>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spTree>
    <p:extLst>
      <p:ext uri="{BB962C8B-B14F-4D97-AF65-F5344CB8AC3E}">
        <p14:creationId xmlns:p14="http://schemas.microsoft.com/office/powerpoint/2010/main" val="11244728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33387" y="928800"/>
            <a:ext cx="8277225" cy="5514975"/>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Check the Generated Classes</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0FE54082-6AFA-FE4A-BF6D-183AA90B537D}"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44</a:t>
            </a:fld>
            <a:endParaRPr lang="en-US" noProof="0" dirty="0"/>
          </a:p>
        </p:txBody>
      </p:sp>
      <p:cxnSp>
        <p:nvCxnSpPr>
          <p:cNvPr id="13" name="Connettore 4 12"/>
          <p:cNvCxnSpPr>
            <a:stCxn id="14" idx="2"/>
          </p:cNvCxnSpPr>
          <p:nvPr/>
        </p:nvCxnSpPr>
        <p:spPr>
          <a:xfrm flipH="1">
            <a:off x="3965608" y="3376480"/>
            <a:ext cx="453992" cy="234599"/>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4" name="Ovale 13"/>
          <p:cNvSpPr/>
          <p:nvPr/>
        </p:nvSpPr>
        <p:spPr>
          <a:xfrm>
            <a:off x="4419600" y="3232480"/>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11" name="Connettore 4 12"/>
          <p:cNvCxnSpPr>
            <a:stCxn id="12" idx="2"/>
          </p:cNvCxnSpPr>
          <p:nvPr/>
        </p:nvCxnSpPr>
        <p:spPr>
          <a:xfrm flipH="1">
            <a:off x="4109608" y="4694127"/>
            <a:ext cx="453992" cy="234599"/>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p:cNvSpPr/>
          <p:nvPr/>
        </p:nvSpPr>
        <p:spPr>
          <a:xfrm>
            <a:off x="4563600" y="4550127"/>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sp>
        <p:nvSpPr>
          <p:cNvPr id="15" name="Line Callout 1 14">
            <a:extLst>
              <a:ext uri="{FF2B5EF4-FFF2-40B4-BE49-F238E27FC236}">
                <a16:creationId xmlns:a16="http://schemas.microsoft.com/office/drawing/2014/main" id="{D81DCEED-1D64-8E4C-9B82-3A66C4AEAAA9}"/>
              </a:ext>
            </a:extLst>
          </p:cNvPr>
          <p:cNvSpPr/>
          <p:nvPr/>
        </p:nvSpPr>
        <p:spPr>
          <a:xfrm>
            <a:off x="5838631" y="2335079"/>
            <a:ext cx="1912389" cy="991810"/>
          </a:xfrm>
          <a:prstGeom prst="borderCallout1">
            <a:avLst>
              <a:gd name="adj1" fmla="val 107111"/>
              <a:gd name="adj2" fmla="val 6742"/>
              <a:gd name="adj3" fmla="val 133921"/>
              <a:gd name="adj4" fmla="val -88482"/>
            </a:avLst>
          </a:prstGeom>
          <a:solidFill>
            <a:schemeClr val="bg1"/>
          </a:solidFill>
          <a:ln w="6350">
            <a:solidFill>
              <a:srgbClr val="FF66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6600"/>
                </a:solidFill>
                <a:latin typeface="Raleway Light" panose="020B0403030101060003" pitchFamily="34" charset="77"/>
              </a:rPr>
              <a:t>Since it is a “create” operation, the code 201 would be more appropriate</a:t>
            </a:r>
            <a:r>
              <a:rPr lang="en-US" sz="1400" dirty="0">
                <a:solidFill>
                  <a:srgbClr val="FF6600"/>
                </a:solidFill>
                <a:latin typeface="Raleway Light" panose="020B0403030101060003" pitchFamily="34" charset="77"/>
                <a:sym typeface="Wingdings" pitchFamily="2" charset="2"/>
              </a:rPr>
              <a:t> </a:t>
            </a:r>
            <a:endParaRPr lang="en-US" sz="1400" dirty="0">
              <a:solidFill>
                <a:srgbClr val="FF6600"/>
              </a:solidFill>
              <a:latin typeface="Raleway Light" panose="020B0403030101060003" pitchFamily="34" charset="77"/>
            </a:endParaRPr>
          </a:p>
        </p:txBody>
      </p:sp>
      <p:sp>
        <p:nvSpPr>
          <p:cNvPr id="7" name="Rectangle 6">
            <a:extLst>
              <a:ext uri="{FF2B5EF4-FFF2-40B4-BE49-F238E27FC236}">
                <a16:creationId xmlns:a16="http://schemas.microsoft.com/office/drawing/2014/main" id="{9C3BFFED-0659-C241-936E-798EC3A60726}"/>
              </a:ext>
            </a:extLst>
          </p:cNvPr>
          <p:cNvSpPr/>
          <p:nvPr/>
        </p:nvSpPr>
        <p:spPr>
          <a:xfrm>
            <a:off x="5938138" y="6219964"/>
            <a:ext cx="3143809" cy="276999"/>
          </a:xfrm>
          <a:prstGeom prst="rect">
            <a:avLst/>
          </a:prstGeom>
          <a:solidFill>
            <a:schemeClr val="bg1"/>
          </a:solidFill>
        </p:spPr>
        <p:txBody>
          <a:bodyPr wrap="none">
            <a:spAutoFit/>
          </a:bodyPr>
          <a:lstStyle/>
          <a:p>
            <a:r>
              <a:rPr lang="en-US" sz="1200" dirty="0">
                <a:latin typeface="Raleway Light" panose="020B0403030101060003" pitchFamily="34" charset="77"/>
                <a:hlinkClick r:id="rId5"/>
              </a:rPr>
              <a:t>https://restfulapi.net/http-status-codes/</a:t>
            </a:r>
            <a:r>
              <a:rPr lang="en-US" sz="1200" dirty="0">
                <a:latin typeface="Raleway Light" panose="020B0403030101060003" pitchFamily="34" charset="77"/>
              </a:rPr>
              <a:t> </a:t>
            </a:r>
          </a:p>
        </p:txBody>
      </p:sp>
    </p:spTree>
    <p:extLst>
      <p:ext uri="{BB962C8B-B14F-4D97-AF65-F5344CB8AC3E}">
        <p14:creationId xmlns:p14="http://schemas.microsoft.com/office/powerpoint/2010/main" val="41054446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33387" y="928800"/>
            <a:ext cx="8277225" cy="5514975"/>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Fix the </a:t>
            </a:r>
            <a:r>
              <a:rPr lang="en-US" sz="2800" dirty="0" err="1">
                <a:solidFill>
                  <a:schemeClr val="tx1"/>
                </a:solidFill>
              </a:rPr>
              <a:t>Todo</a:t>
            </a:r>
            <a:r>
              <a:rPr lang="en-US" sz="2800" dirty="0">
                <a:solidFill>
                  <a:schemeClr val="tx1"/>
                </a:solidFill>
              </a:rPr>
              <a:t> Class</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0CA9FAF2-A7FB-D842-BD8F-63347A4042E4}"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45</a:t>
            </a:fld>
            <a:endParaRPr lang="en-US" noProof="0" dirty="0"/>
          </a:p>
        </p:txBody>
      </p:sp>
      <p:cxnSp>
        <p:nvCxnSpPr>
          <p:cNvPr id="13" name="Connettore 4 12"/>
          <p:cNvCxnSpPr>
            <a:stCxn id="14" idx="2"/>
          </p:cNvCxnSpPr>
          <p:nvPr/>
        </p:nvCxnSpPr>
        <p:spPr>
          <a:xfrm flipH="1" flipV="1">
            <a:off x="3557716" y="3105743"/>
            <a:ext cx="253844"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Rettangolo 14"/>
          <p:cNvSpPr/>
          <p:nvPr/>
        </p:nvSpPr>
        <p:spPr>
          <a:xfrm>
            <a:off x="3866487" y="3250119"/>
            <a:ext cx="4248813" cy="750770"/>
          </a:xfrm>
          <a:prstGeom prst="rect">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Raleway Light" panose="020B0403030101060003" pitchFamily="34" charset="0"/>
              </a:rPr>
              <a:t>@</a:t>
            </a:r>
            <a:r>
              <a:rPr lang="en-US" sz="1400" dirty="0" err="1">
                <a:solidFill>
                  <a:schemeClr val="tx1"/>
                </a:solidFill>
                <a:latin typeface="Raleway Light" panose="020B0403030101060003" pitchFamily="34" charset="0"/>
              </a:rPr>
              <a:t>javax.xml.bind.annotation.XmlRootElement</a:t>
            </a:r>
            <a:endParaRPr lang="en-US" sz="1400" dirty="0">
              <a:solidFill>
                <a:schemeClr val="tx1"/>
              </a:solidFill>
              <a:latin typeface="Raleway Light" panose="020B0403030101060003" pitchFamily="34" charset="0"/>
            </a:endParaRPr>
          </a:p>
          <a:p>
            <a:pPr algn="ctr"/>
            <a:endParaRPr lang="en-US" sz="1400" dirty="0">
              <a:solidFill>
                <a:srgbClr val="FF6600"/>
              </a:solidFill>
              <a:latin typeface="Raleway Light" panose="020B0403030101060003" pitchFamily="34" charset="0"/>
            </a:endParaRPr>
          </a:p>
          <a:p>
            <a:pPr algn="ctr"/>
            <a:r>
              <a:rPr lang="en-US" sz="1400" dirty="0">
                <a:solidFill>
                  <a:srgbClr val="FF6600"/>
                </a:solidFill>
                <a:latin typeface="Raleway Light" panose="020B0403030101060003" pitchFamily="34" charset="0"/>
              </a:rPr>
              <a:t>Maps a class </a:t>
            </a:r>
            <a:r>
              <a:rPr lang="en-US" sz="1400" dirty="0">
                <a:solidFill>
                  <a:schemeClr val="tx1"/>
                </a:solidFill>
                <a:latin typeface="Raleway Light" panose="020B0403030101060003" pitchFamily="34" charset="0"/>
              </a:rPr>
              <a:t>or an </a:t>
            </a:r>
            <a:r>
              <a:rPr lang="en-US" sz="1400" dirty="0" err="1">
                <a:solidFill>
                  <a:schemeClr val="tx1"/>
                </a:solidFill>
                <a:latin typeface="Raleway Light" panose="020B0403030101060003" pitchFamily="34" charset="0"/>
              </a:rPr>
              <a:t>enum</a:t>
            </a:r>
            <a:r>
              <a:rPr lang="en-US" sz="1400" dirty="0">
                <a:solidFill>
                  <a:schemeClr val="tx1"/>
                </a:solidFill>
                <a:latin typeface="Raleway Light" panose="020B0403030101060003" pitchFamily="34" charset="0"/>
              </a:rPr>
              <a:t> type </a:t>
            </a:r>
            <a:r>
              <a:rPr lang="en-US" sz="1400" dirty="0">
                <a:solidFill>
                  <a:srgbClr val="FF6600"/>
                </a:solidFill>
                <a:latin typeface="Raleway Light" panose="020B0403030101060003" pitchFamily="34" charset="0"/>
              </a:rPr>
              <a:t>to an XML element</a:t>
            </a:r>
            <a:endParaRPr lang="en-US" sz="1400" dirty="0">
              <a:solidFill>
                <a:schemeClr val="tx1"/>
              </a:solidFill>
              <a:latin typeface="Raleway Light" panose="020B0403030101060003" pitchFamily="34" charset="0"/>
            </a:endParaRPr>
          </a:p>
        </p:txBody>
      </p:sp>
      <p:sp>
        <p:nvSpPr>
          <p:cNvPr id="14" name="Ovale 13"/>
          <p:cNvSpPr/>
          <p:nvPr/>
        </p:nvSpPr>
        <p:spPr>
          <a:xfrm>
            <a:off x="3811560" y="3105743"/>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spTree>
    <p:extLst>
      <p:ext uri="{BB962C8B-B14F-4D97-AF65-F5344CB8AC3E}">
        <p14:creationId xmlns:p14="http://schemas.microsoft.com/office/powerpoint/2010/main" val="1109873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Check the </a:t>
            </a:r>
            <a:r>
              <a:rPr lang="en-US" sz="2800" dirty="0" err="1">
                <a:solidFill>
                  <a:schemeClr val="tx1"/>
                </a:solidFill>
              </a:rPr>
              <a:t>DefaultApiTest</a:t>
            </a:r>
            <a:r>
              <a:rPr lang="en-US" sz="2800" dirty="0">
                <a:solidFill>
                  <a:schemeClr val="tx1"/>
                </a:solidFill>
              </a:rPr>
              <a:t> Class</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1FD2263E-7EEA-A044-A467-2AEBF9771F92}"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46</a:t>
            </a:fld>
            <a:endParaRPr lang="en-US" noProof="0" dirty="0"/>
          </a:p>
        </p:txBody>
      </p:sp>
      <p:pic>
        <p:nvPicPr>
          <p:cNvPr id="3" name="Immagine 2"/>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33387" y="928800"/>
            <a:ext cx="8277225" cy="5514975"/>
          </a:xfrm>
          <a:prstGeom prst="rect">
            <a:avLst/>
          </a:prstGeom>
        </p:spPr>
      </p:pic>
      <p:cxnSp>
        <p:nvCxnSpPr>
          <p:cNvPr id="11" name="Connettore 4 12"/>
          <p:cNvCxnSpPr>
            <a:stCxn id="12" idx="2"/>
          </p:cNvCxnSpPr>
          <p:nvPr/>
        </p:nvCxnSpPr>
        <p:spPr>
          <a:xfrm flipH="1">
            <a:off x="3060833" y="2972219"/>
            <a:ext cx="453992" cy="234599"/>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p:cNvSpPr/>
          <p:nvPr/>
        </p:nvSpPr>
        <p:spPr>
          <a:xfrm>
            <a:off x="3514825" y="2828219"/>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spTree>
    <p:extLst>
      <p:ext uri="{BB962C8B-B14F-4D97-AF65-F5344CB8AC3E}">
        <p14:creationId xmlns:p14="http://schemas.microsoft.com/office/powerpoint/2010/main" val="813912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33387" y="928800"/>
            <a:ext cx="8277225" cy="5514975"/>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Implement the </a:t>
            </a:r>
            <a:r>
              <a:rPr lang="en-US" sz="2800" dirty="0" err="1">
                <a:solidFill>
                  <a:schemeClr val="tx1"/>
                </a:solidFill>
              </a:rPr>
              <a:t>createTest</a:t>
            </a:r>
            <a:r>
              <a:rPr lang="en-US" sz="2800" dirty="0">
                <a:solidFill>
                  <a:schemeClr val="tx1"/>
                </a:solidFill>
              </a:rPr>
              <a:t> </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A9001255-63B5-0545-B91B-A20FD5A07DD7}"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47</a:t>
            </a:fld>
            <a:endParaRPr lang="en-US" noProof="0" dirty="0"/>
          </a:p>
        </p:txBody>
      </p:sp>
      <p:cxnSp>
        <p:nvCxnSpPr>
          <p:cNvPr id="11" name="Connettore 4 12"/>
          <p:cNvCxnSpPr>
            <a:stCxn id="12" idx="2"/>
          </p:cNvCxnSpPr>
          <p:nvPr/>
        </p:nvCxnSpPr>
        <p:spPr>
          <a:xfrm flipH="1">
            <a:off x="3609473" y="2783380"/>
            <a:ext cx="453992" cy="234599"/>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p:cNvSpPr/>
          <p:nvPr/>
        </p:nvSpPr>
        <p:spPr>
          <a:xfrm>
            <a:off x="4063465" y="2639380"/>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10" name="Connettore 4 12"/>
          <p:cNvCxnSpPr>
            <a:stCxn id="13" idx="6"/>
          </p:cNvCxnSpPr>
          <p:nvPr/>
        </p:nvCxnSpPr>
        <p:spPr>
          <a:xfrm flipV="1">
            <a:off x="1525604" y="4138559"/>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3" name="Ovale 12"/>
          <p:cNvSpPr/>
          <p:nvPr/>
        </p:nvSpPr>
        <p:spPr>
          <a:xfrm>
            <a:off x="1237604" y="4138559"/>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cxnSp>
        <p:nvCxnSpPr>
          <p:cNvPr id="18" name="Connettore 4 12"/>
          <p:cNvCxnSpPr>
            <a:stCxn id="19" idx="6"/>
          </p:cNvCxnSpPr>
          <p:nvPr/>
        </p:nvCxnSpPr>
        <p:spPr>
          <a:xfrm flipV="1">
            <a:off x="1534004" y="4307543"/>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9" name="Ovale 18"/>
          <p:cNvSpPr/>
          <p:nvPr/>
        </p:nvSpPr>
        <p:spPr>
          <a:xfrm>
            <a:off x="1246004" y="4307543"/>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a:t>
            </a:r>
          </a:p>
        </p:txBody>
      </p:sp>
      <p:cxnSp>
        <p:nvCxnSpPr>
          <p:cNvPr id="20" name="Connettore 4 12"/>
          <p:cNvCxnSpPr>
            <a:stCxn id="21" idx="6"/>
          </p:cNvCxnSpPr>
          <p:nvPr/>
        </p:nvCxnSpPr>
        <p:spPr>
          <a:xfrm flipV="1">
            <a:off x="1517204" y="5561494"/>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Ovale 20"/>
          <p:cNvSpPr/>
          <p:nvPr/>
        </p:nvSpPr>
        <p:spPr>
          <a:xfrm>
            <a:off x="1229204" y="5561494"/>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4</a:t>
            </a:r>
          </a:p>
        </p:txBody>
      </p:sp>
      <p:cxnSp>
        <p:nvCxnSpPr>
          <p:cNvPr id="22" name="Connettore 4 12"/>
          <p:cNvCxnSpPr>
            <a:stCxn id="23" idx="6"/>
          </p:cNvCxnSpPr>
          <p:nvPr/>
        </p:nvCxnSpPr>
        <p:spPr>
          <a:xfrm flipV="1">
            <a:off x="1525604" y="5730478"/>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3" name="Ovale 22"/>
          <p:cNvSpPr/>
          <p:nvPr/>
        </p:nvSpPr>
        <p:spPr>
          <a:xfrm>
            <a:off x="1237604" y="5730478"/>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5</a:t>
            </a:r>
          </a:p>
        </p:txBody>
      </p:sp>
    </p:spTree>
    <p:extLst>
      <p:ext uri="{BB962C8B-B14F-4D97-AF65-F5344CB8AC3E}">
        <p14:creationId xmlns:p14="http://schemas.microsoft.com/office/powerpoint/2010/main" val="27563496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33387" y="928800"/>
            <a:ext cx="8277225" cy="5514975"/>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Implement the </a:t>
            </a:r>
            <a:r>
              <a:rPr lang="en-US" sz="2800" dirty="0" err="1">
                <a:solidFill>
                  <a:schemeClr val="tx1"/>
                </a:solidFill>
              </a:rPr>
              <a:t>deleteTest</a:t>
            </a:r>
            <a:r>
              <a:rPr lang="en-US" sz="2800" dirty="0">
                <a:solidFill>
                  <a:schemeClr val="tx1"/>
                </a:solidFill>
              </a:rPr>
              <a:t> </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72D2A62F-71D2-8C4C-B305-CB6070FB4C22}"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48</a:t>
            </a:fld>
            <a:endParaRPr lang="en-US" noProof="0" dirty="0"/>
          </a:p>
        </p:txBody>
      </p:sp>
      <p:cxnSp>
        <p:nvCxnSpPr>
          <p:cNvPr id="11" name="Connettore 4 12"/>
          <p:cNvCxnSpPr>
            <a:stCxn id="12" idx="2"/>
          </p:cNvCxnSpPr>
          <p:nvPr/>
        </p:nvCxnSpPr>
        <p:spPr>
          <a:xfrm flipH="1">
            <a:off x="3609473" y="2639380"/>
            <a:ext cx="453992" cy="234599"/>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p:cNvSpPr/>
          <p:nvPr/>
        </p:nvSpPr>
        <p:spPr>
          <a:xfrm>
            <a:off x="4063465" y="2495380"/>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10" name="Connettore 4 12"/>
          <p:cNvCxnSpPr>
            <a:stCxn id="13" idx="6"/>
          </p:cNvCxnSpPr>
          <p:nvPr/>
        </p:nvCxnSpPr>
        <p:spPr>
          <a:xfrm flipV="1">
            <a:off x="1525604" y="3387788"/>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3" name="Ovale 12"/>
          <p:cNvSpPr/>
          <p:nvPr/>
        </p:nvSpPr>
        <p:spPr>
          <a:xfrm>
            <a:off x="1237604" y="3387788"/>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cxnSp>
        <p:nvCxnSpPr>
          <p:cNvPr id="18" name="Connettore 4 12"/>
          <p:cNvCxnSpPr>
            <a:stCxn id="19" idx="6"/>
          </p:cNvCxnSpPr>
          <p:nvPr/>
        </p:nvCxnSpPr>
        <p:spPr>
          <a:xfrm flipV="1">
            <a:off x="1534004" y="3556772"/>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9" name="Ovale 18"/>
          <p:cNvSpPr/>
          <p:nvPr/>
        </p:nvSpPr>
        <p:spPr>
          <a:xfrm>
            <a:off x="1246004" y="3556772"/>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a:t>
            </a:r>
          </a:p>
        </p:txBody>
      </p:sp>
      <p:cxnSp>
        <p:nvCxnSpPr>
          <p:cNvPr id="20" name="Connettore 4 12"/>
          <p:cNvCxnSpPr>
            <a:stCxn id="21" idx="6"/>
          </p:cNvCxnSpPr>
          <p:nvPr/>
        </p:nvCxnSpPr>
        <p:spPr>
          <a:xfrm flipV="1">
            <a:off x="1517204" y="4205900"/>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Ovale 20"/>
          <p:cNvSpPr/>
          <p:nvPr/>
        </p:nvSpPr>
        <p:spPr>
          <a:xfrm>
            <a:off x="1229204" y="4205900"/>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4</a:t>
            </a:r>
          </a:p>
        </p:txBody>
      </p:sp>
      <p:cxnSp>
        <p:nvCxnSpPr>
          <p:cNvPr id="22" name="Connettore 4 12"/>
          <p:cNvCxnSpPr>
            <a:stCxn id="23" idx="6"/>
          </p:cNvCxnSpPr>
          <p:nvPr/>
        </p:nvCxnSpPr>
        <p:spPr>
          <a:xfrm flipV="1">
            <a:off x="1525604" y="4374884"/>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3" name="Ovale 22"/>
          <p:cNvSpPr/>
          <p:nvPr/>
        </p:nvSpPr>
        <p:spPr>
          <a:xfrm>
            <a:off x="1237604" y="4374884"/>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5</a:t>
            </a:r>
          </a:p>
        </p:txBody>
      </p:sp>
    </p:spTree>
    <p:extLst>
      <p:ext uri="{BB962C8B-B14F-4D97-AF65-F5344CB8AC3E}">
        <p14:creationId xmlns:p14="http://schemas.microsoft.com/office/powerpoint/2010/main" val="35121854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33387" y="928800"/>
            <a:ext cx="8277225" cy="5514975"/>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Implement the </a:t>
            </a:r>
            <a:r>
              <a:rPr lang="en-US" sz="2800" dirty="0" err="1">
                <a:solidFill>
                  <a:schemeClr val="tx1"/>
                </a:solidFill>
              </a:rPr>
              <a:t>getTodoTest</a:t>
            </a:r>
            <a:r>
              <a:rPr lang="en-US" sz="2800" dirty="0">
                <a:solidFill>
                  <a:schemeClr val="tx1"/>
                </a:solidFill>
              </a:rPr>
              <a:t> </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75081EFB-6DC9-C84A-A9D6-CE26CE54F2CB}"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49</a:t>
            </a:fld>
            <a:endParaRPr lang="en-US" noProof="0" dirty="0"/>
          </a:p>
        </p:txBody>
      </p:sp>
      <p:cxnSp>
        <p:nvCxnSpPr>
          <p:cNvPr id="11" name="Connettore 4 12"/>
          <p:cNvCxnSpPr>
            <a:stCxn id="12" idx="2"/>
          </p:cNvCxnSpPr>
          <p:nvPr/>
        </p:nvCxnSpPr>
        <p:spPr>
          <a:xfrm flipH="1">
            <a:off x="3609473" y="2639380"/>
            <a:ext cx="453992" cy="234599"/>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p:cNvSpPr/>
          <p:nvPr/>
        </p:nvSpPr>
        <p:spPr>
          <a:xfrm>
            <a:off x="4063465" y="2495380"/>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10" name="Connettore 4 12"/>
          <p:cNvCxnSpPr>
            <a:stCxn id="13" idx="6"/>
          </p:cNvCxnSpPr>
          <p:nvPr/>
        </p:nvCxnSpPr>
        <p:spPr>
          <a:xfrm flipV="1">
            <a:off x="1525604" y="3493663"/>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3" name="Ovale 12"/>
          <p:cNvSpPr/>
          <p:nvPr/>
        </p:nvSpPr>
        <p:spPr>
          <a:xfrm>
            <a:off x="1237604" y="3493663"/>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cxnSp>
        <p:nvCxnSpPr>
          <p:cNvPr id="18" name="Connettore 4 12"/>
          <p:cNvCxnSpPr>
            <a:stCxn id="19" idx="6"/>
          </p:cNvCxnSpPr>
          <p:nvPr/>
        </p:nvCxnSpPr>
        <p:spPr>
          <a:xfrm flipV="1">
            <a:off x="1534004" y="3662647"/>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9" name="Ovale 18"/>
          <p:cNvSpPr/>
          <p:nvPr/>
        </p:nvSpPr>
        <p:spPr>
          <a:xfrm>
            <a:off x="1246004" y="3662647"/>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a:t>
            </a:r>
          </a:p>
        </p:txBody>
      </p:sp>
      <p:cxnSp>
        <p:nvCxnSpPr>
          <p:cNvPr id="20" name="Connettore 4 12"/>
          <p:cNvCxnSpPr>
            <a:stCxn id="21" idx="6"/>
          </p:cNvCxnSpPr>
          <p:nvPr/>
        </p:nvCxnSpPr>
        <p:spPr>
          <a:xfrm flipV="1">
            <a:off x="1517204" y="4302150"/>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Ovale 20"/>
          <p:cNvSpPr/>
          <p:nvPr/>
        </p:nvSpPr>
        <p:spPr>
          <a:xfrm>
            <a:off x="1229204" y="4302150"/>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4</a:t>
            </a:r>
          </a:p>
        </p:txBody>
      </p:sp>
    </p:spTree>
    <p:extLst>
      <p:ext uri="{BB962C8B-B14F-4D97-AF65-F5344CB8AC3E}">
        <p14:creationId xmlns:p14="http://schemas.microsoft.com/office/powerpoint/2010/main" val="3754848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Create </a:t>
            </a:r>
            <a:r>
              <a:rPr lang="en-US" sz="2800" dirty="0" err="1"/>
              <a:t>TodoRESTServiceOpenApiSwagger</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dirty="0"/>
              <a:t>Alfredo Farò, University of L’Aquila</a:t>
            </a:r>
            <a:endParaRPr lang="en-US" noProof="0" dirty="0"/>
          </a:p>
        </p:txBody>
      </p:sp>
      <p:sp>
        <p:nvSpPr>
          <p:cNvPr id="5" name="Date Placeholder 4"/>
          <p:cNvSpPr>
            <a:spLocks noGrp="1"/>
          </p:cNvSpPr>
          <p:nvPr>
            <p:ph type="dt" sz="half" idx="2"/>
          </p:nvPr>
        </p:nvSpPr>
        <p:spPr/>
        <p:txBody>
          <a:bodyPr/>
          <a:lstStyle/>
          <a:p>
            <a:r>
              <a:rPr lang="it-IT" noProof="0" dirty="0"/>
              <a:t>23/05/2025</a:t>
            </a:r>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5</a:t>
            </a:fld>
            <a:endParaRPr lang="en-US" noProof="0" dirty="0"/>
          </a:p>
        </p:txBody>
      </p:sp>
      <p:sp>
        <p:nvSpPr>
          <p:cNvPr id="8" name="Ovale 7">
            <a:extLst>
              <a:ext uri="{FF2B5EF4-FFF2-40B4-BE49-F238E27FC236}">
                <a16:creationId xmlns:a16="http://schemas.microsoft.com/office/drawing/2014/main" id="{F1328103-A8E3-76FA-3D60-71129785A433}"/>
              </a:ext>
            </a:extLst>
          </p:cNvPr>
          <p:cNvSpPr/>
          <p:nvPr/>
        </p:nvSpPr>
        <p:spPr>
          <a:xfrm>
            <a:off x="5338460" y="1252115"/>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0</a:t>
            </a:r>
          </a:p>
        </p:txBody>
      </p:sp>
      <p:sp>
        <p:nvSpPr>
          <p:cNvPr id="9" name="Ovale 8">
            <a:extLst>
              <a:ext uri="{FF2B5EF4-FFF2-40B4-BE49-F238E27FC236}">
                <a16:creationId xmlns:a16="http://schemas.microsoft.com/office/drawing/2014/main" id="{A6F2B717-542F-6AA1-A40F-EB1CBBEAEECA}"/>
              </a:ext>
            </a:extLst>
          </p:cNvPr>
          <p:cNvSpPr/>
          <p:nvPr/>
        </p:nvSpPr>
        <p:spPr>
          <a:xfrm>
            <a:off x="5346860" y="1954029"/>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sp>
        <p:nvSpPr>
          <p:cNvPr id="10" name="Ovale 9">
            <a:extLst>
              <a:ext uri="{FF2B5EF4-FFF2-40B4-BE49-F238E27FC236}">
                <a16:creationId xmlns:a16="http://schemas.microsoft.com/office/drawing/2014/main" id="{2C8666FA-697D-C048-2300-7EEC252C79B3}"/>
              </a:ext>
            </a:extLst>
          </p:cNvPr>
          <p:cNvSpPr/>
          <p:nvPr/>
        </p:nvSpPr>
        <p:spPr>
          <a:xfrm>
            <a:off x="5355260" y="2655943"/>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sp>
        <p:nvSpPr>
          <p:cNvPr id="11" name="Ovale 10">
            <a:extLst>
              <a:ext uri="{FF2B5EF4-FFF2-40B4-BE49-F238E27FC236}">
                <a16:creationId xmlns:a16="http://schemas.microsoft.com/office/drawing/2014/main" id="{8822C222-BB89-7069-D30D-FC8A1C587203}"/>
              </a:ext>
            </a:extLst>
          </p:cNvPr>
          <p:cNvSpPr/>
          <p:nvPr/>
        </p:nvSpPr>
        <p:spPr>
          <a:xfrm>
            <a:off x="5363660" y="3357857"/>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a:t>
            </a:r>
          </a:p>
        </p:txBody>
      </p:sp>
      <p:sp>
        <p:nvSpPr>
          <p:cNvPr id="12" name="Ovale 11">
            <a:extLst>
              <a:ext uri="{FF2B5EF4-FFF2-40B4-BE49-F238E27FC236}">
                <a16:creationId xmlns:a16="http://schemas.microsoft.com/office/drawing/2014/main" id="{D0A510BC-CF37-8789-5D33-78CCC8CC6DBC}"/>
              </a:ext>
            </a:extLst>
          </p:cNvPr>
          <p:cNvSpPr/>
          <p:nvPr/>
        </p:nvSpPr>
        <p:spPr>
          <a:xfrm>
            <a:off x="5315184" y="5589567"/>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4</a:t>
            </a:r>
          </a:p>
        </p:txBody>
      </p:sp>
      <p:sp>
        <p:nvSpPr>
          <p:cNvPr id="17" name="CasellaDiTesto 16">
            <a:extLst>
              <a:ext uri="{FF2B5EF4-FFF2-40B4-BE49-F238E27FC236}">
                <a16:creationId xmlns:a16="http://schemas.microsoft.com/office/drawing/2014/main" id="{E0227737-6AE7-52FA-B74D-3D7AD208C850}"/>
              </a:ext>
            </a:extLst>
          </p:cNvPr>
          <p:cNvSpPr txBox="1"/>
          <p:nvPr/>
        </p:nvSpPr>
        <p:spPr>
          <a:xfrm>
            <a:off x="5676860" y="1106401"/>
            <a:ext cx="3250468" cy="461665"/>
          </a:xfrm>
          <a:prstGeom prst="rect">
            <a:avLst/>
          </a:prstGeom>
          <a:noFill/>
        </p:spPr>
        <p:txBody>
          <a:bodyPr wrap="square" rtlCol="0">
            <a:spAutoFit/>
          </a:bodyPr>
          <a:lstStyle/>
          <a:p>
            <a:r>
              <a:rPr lang="en-US" sz="1200" dirty="0"/>
              <a:t>We install Eclipse and configure Java and Maven to the previously defined versions to the system</a:t>
            </a:r>
            <a:endParaRPr lang="it-IT" sz="1200" dirty="0"/>
          </a:p>
        </p:txBody>
      </p:sp>
      <p:sp>
        <p:nvSpPr>
          <p:cNvPr id="19" name="CasellaDiTesto 18">
            <a:extLst>
              <a:ext uri="{FF2B5EF4-FFF2-40B4-BE49-F238E27FC236}">
                <a16:creationId xmlns:a16="http://schemas.microsoft.com/office/drawing/2014/main" id="{50BA77E9-F4AA-AC65-7149-CBB3B0CB08EE}"/>
              </a:ext>
            </a:extLst>
          </p:cNvPr>
          <p:cNvSpPr txBox="1"/>
          <p:nvPr/>
        </p:nvSpPr>
        <p:spPr>
          <a:xfrm>
            <a:off x="5676860" y="1892677"/>
            <a:ext cx="3250468" cy="646331"/>
          </a:xfrm>
          <a:prstGeom prst="rect">
            <a:avLst/>
          </a:prstGeom>
          <a:noFill/>
        </p:spPr>
        <p:txBody>
          <a:bodyPr wrap="square" rtlCol="0">
            <a:spAutoFit/>
          </a:bodyPr>
          <a:lstStyle/>
          <a:p>
            <a:r>
              <a:rPr lang="en-US" sz="1200" dirty="0"/>
              <a:t>Let's create a new maven project and configure the new </a:t>
            </a:r>
            <a:r>
              <a:rPr lang="en-US" sz="1200" dirty="0" err="1"/>
              <a:t>jdk</a:t>
            </a:r>
            <a:r>
              <a:rPr lang="en-US" sz="1200" dirty="0"/>
              <a:t> and the maven version we have installed</a:t>
            </a:r>
            <a:endParaRPr lang="it-IT" sz="1200" dirty="0"/>
          </a:p>
        </p:txBody>
      </p:sp>
      <p:sp>
        <p:nvSpPr>
          <p:cNvPr id="20" name="CasellaDiTesto 19">
            <a:extLst>
              <a:ext uri="{FF2B5EF4-FFF2-40B4-BE49-F238E27FC236}">
                <a16:creationId xmlns:a16="http://schemas.microsoft.com/office/drawing/2014/main" id="{EE47D5B0-1AF9-CE16-078E-42B51CB13619}"/>
              </a:ext>
            </a:extLst>
          </p:cNvPr>
          <p:cNvSpPr txBox="1"/>
          <p:nvPr/>
        </p:nvSpPr>
        <p:spPr>
          <a:xfrm>
            <a:off x="5676860" y="2621255"/>
            <a:ext cx="3250468" cy="461665"/>
          </a:xfrm>
          <a:prstGeom prst="rect">
            <a:avLst/>
          </a:prstGeom>
          <a:noFill/>
        </p:spPr>
        <p:txBody>
          <a:bodyPr wrap="square" rtlCol="0">
            <a:spAutoFit/>
          </a:bodyPr>
          <a:lstStyle/>
          <a:p>
            <a:r>
              <a:rPr lang="en-US" sz="1200" dirty="0"/>
              <a:t>Define </a:t>
            </a:r>
            <a:r>
              <a:rPr lang="en-US" sz="1200" dirty="0" err="1"/>
              <a:t>archtype</a:t>
            </a:r>
            <a:r>
              <a:rPr lang="en-US" sz="1200" dirty="0"/>
              <a:t>, </a:t>
            </a:r>
            <a:r>
              <a:rPr lang="en-US" sz="1200" dirty="0" err="1"/>
              <a:t>groupid</a:t>
            </a:r>
            <a:r>
              <a:rPr lang="en-US" sz="1200" dirty="0"/>
              <a:t> and let’s create “java”, a folder for our file (also that one for the tests)</a:t>
            </a:r>
            <a:endParaRPr lang="it-IT" sz="1200" dirty="0"/>
          </a:p>
        </p:txBody>
      </p:sp>
      <p:sp>
        <p:nvSpPr>
          <p:cNvPr id="21" name="CasellaDiTesto 20">
            <a:extLst>
              <a:ext uri="{FF2B5EF4-FFF2-40B4-BE49-F238E27FC236}">
                <a16:creationId xmlns:a16="http://schemas.microsoft.com/office/drawing/2014/main" id="{5BD51B1E-02AD-B291-CD31-564655D5852A}"/>
              </a:ext>
            </a:extLst>
          </p:cNvPr>
          <p:cNvSpPr txBox="1"/>
          <p:nvPr/>
        </p:nvSpPr>
        <p:spPr>
          <a:xfrm>
            <a:off x="5676860" y="3266001"/>
            <a:ext cx="3250468" cy="461665"/>
          </a:xfrm>
          <a:prstGeom prst="rect">
            <a:avLst/>
          </a:prstGeom>
          <a:noFill/>
        </p:spPr>
        <p:txBody>
          <a:bodyPr wrap="square" rtlCol="0">
            <a:spAutoFit/>
          </a:bodyPr>
          <a:lstStyle/>
          <a:p>
            <a:r>
              <a:rPr lang="en-US" sz="1200" dirty="0"/>
              <a:t>Define </a:t>
            </a:r>
            <a:r>
              <a:rPr lang="en-US" sz="1200" dirty="0" err="1"/>
              <a:t>archtype</a:t>
            </a:r>
            <a:r>
              <a:rPr lang="en-US" sz="1200" dirty="0"/>
              <a:t>, </a:t>
            </a:r>
            <a:r>
              <a:rPr lang="en-US" sz="1200" dirty="0" err="1"/>
              <a:t>groupid</a:t>
            </a:r>
            <a:r>
              <a:rPr lang="en-US" sz="1200" dirty="0"/>
              <a:t> and let’s define java folder for our file (also that one for the tests)</a:t>
            </a:r>
            <a:endParaRPr lang="it-IT" sz="1200" dirty="0"/>
          </a:p>
        </p:txBody>
      </p:sp>
      <p:sp>
        <p:nvSpPr>
          <p:cNvPr id="22" name="CasellaDiTesto 21">
            <a:extLst>
              <a:ext uri="{FF2B5EF4-FFF2-40B4-BE49-F238E27FC236}">
                <a16:creationId xmlns:a16="http://schemas.microsoft.com/office/drawing/2014/main" id="{746F708A-3F1F-2257-511A-3DD05F28F0A3}"/>
              </a:ext>
            </a:extLst>
          </p:cNvPr>
          <p:cNvSpPr txBox="1"/>
          <p:nvPr/>
        </p:nvSpPr>
        <p:spPr>
          <a:xfrm>
            <a:off x="5634860" y="5502734"/>
            <a:ext cx="3250468" cy="461665"/>
          </a:xfrm>
          <a:prstGeom prst="rect">
            <a:avLst/>
          </a:prstGeom>
          <a:noFill/>
        </p:spPr>
        <p:txBody>
          <a:bodyPr wrap="square" rtlCol="0">
            <a:spAutoFit/>
          </a:bodyPr>
          <a:lstStyle/>
          <a:p>
            <a:r>
              <a:rPr lang="en-US" sz="1200" dirty="0"/>
              <a:t>Update the pom.xml with the dependencies and let’s update maven</a:t>
            </a:r>
            <a:endParaRPr lang="it-IT" sz="1200" dirty="0"/>
          </a:p>
        </p:txBody>
      </p:sp>
      <p:pic>
        <p:nvPicPr>
          <p:cNvPr id="26" name="Immagine 25" descr="Immagine che contiene testo, schermata, software, schermo&#10;&#10;Il contenuto generato dall'IA potrebbe non essere corretto.">
            <a:extLst>
              <a:ext uri="{FF2B5EF4-FFF2-40B4-BE49-F238E27FC236}">
                <a16:creationId xmlns:a16="http://schemas.microsoft.com/office/drawing/2014/main" id="{6A3EA20B-FF9A-B261-A960-6E614F060178}"/>
              </a:ext>
            </a:extLst>
          </p:cNvPr>
          <p:cNvPicPr>
            <a:picLocks noChangeAspect="1"/>
          </p:cNvPicPr>
          <p:nvPr/>
        </p:nvPicPr>
        <p:blipFill>
          <a:blip r:embed="rId3"/>
          <a:stretch>
            <a:fillRect/>
          </a:stretch>
        </p:blipFill>
        <p:spPr>
          <a:xfrm>
            <a:off x="5725141" y="3727666"/>
            <a:ext cx="3069906" cy="1739830"/>
          </a:xfrm>
          <a:prstGeom prst="rect">
            <a:avLst/>
          </a:prstGeom>
        </p:spPr>
      </p:pic>
      <p:pic>
        <p:nvPicPr>
          <p:cNvPr id="30" name="Immagine 29">
            <a:extLst>
              <a:ext uri="{FF2B5EF4-FFF2-40B4-BE49-F238E27FC236}">
                <a16:creationId xmlns:a16="http://schemas.microsoft.com/office/drawing/2014/main" id="{14FDE37B-CFFF-CA34-B096-A9181B9C6009}"/>
              </a:ext>
            </a:extLst>
          </p:cNvPr>
          <p:cNvPicPr>
            <a:picLocks noChangeAspect="1"/>
          </p:cNvPicPr>
          <p:nvPr/>
        </p:nvPicPr>
        <p:blipFill>
          <a:blip r:embed="rId4"/>
          <a:stretch>
            <a:fillRect/>
          </a:stretch>
        </p:blipFill>
        <p:spPr>
          <a:xfrm>
            <a:off x="168196" y="978636"/>
            <a:ext cx="5014707" cy="5467496"/>
          </a:xfrm>
          <a:prstGeom prst="rect">
            <a:avLst/>
          </a:prstGeom>
        </p:spPr>
      </p:pic>
    </p:spTree>
    <p:extLst>
      <p:ext uri="{BB962C8B-B14F-4D97-AF65-F5344CB8AC3E}">
        <p14:creationId xmlns:p14="http://schemas.microsoft.com/office/powerpoint/2010/main" val="3233710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33387" y="928800"/>
            <a:ext cx="8277225" cy="5514975"/>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Implement the </a:t>
            </a:r>
            <a:r>
              <a:rPr lang="en-US" sz="2800" dirty="0" err="1">
                <a:solidFill>
                  <a:schemeClr val="tx1"/>
                </a:solidFill>
              </a:rPr>
              <a:t>getTodosTest</a:t>
            </a:r>
            <a:r>
              <a:rPr lang="en-US" sz="2800" dirty="0">
                <a:solidFill>
                  <a:schemeClr val="tx1"/>
                </a:solidFill>
              </a:rPr>
              <a:t> </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B693ED46-98CF-ED44-A32F-738B4750A259}"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50</a:t>
            </a:fld>
            <a:endParaRPr lang="en-US" noProof="0" dirty="0"/>
          </a:p>
        </p:txBody>
      </p:sp>
      <p:cxnSp>
        <p:nvCxnSpPr>
          <p:cNvPr id="11" name="Connettore 4 12"/>
          <p:cNvCxnSpPr>
            <a:stCxn id="12" idx="2"/>
          </p:cNvCxnSpPr>
          <p:nvPr/>
        </p:nvCxnSpPr>
        <p:spPr>
          <a:xfrm flipH="1">
            <a:off x="3609473" y="2639380"/>
            <a:ext cx="453992" cy="234599"/>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p:cNvSpPr/>
          <p:nvPr/>
        </p:nvSpPr>
        <p:spPr>
          <a:xfrm>
            <a:off x="4063465" y="2495380"/>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10" name="Connettore 4 12"/>
          <p:cNvCxnSpPr>
            <a:stCxn id="13" idx="6"/>
          </p:cNvCxnSpPr>
          <p:nvPr/>
        </p:nvCxnSpPr>
        <p:spPr>
          <a:xfrm flipV="1">
            <a:off x="1525604" y="3435913"/>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3" name="Ovale 12"/>
          <p:cNvSpPr/>
          <p:nvPr/>
        </p:nvSpPr>
        <p:spPr>
          <a:xfrm>
            <a:off x="1237604" y="3435913"/>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cxnSp>
        <p:nvCxnSpPr>
          <p:cNvPr id="18" name="Connettore 4 12"/>
          <p:cNvCxnSpPr>
            <a:stCxn id="19" idx="6"/>
          </p:cNvCxnSpPr>
          <p:nvPr/>
        </p:nvCxnSpPr>
        <p:spPr>
          <a:xfrm flipV="1">
            <a:off x="1534004" y="3604897"/>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9" name="Ovale 18"/>
          <p:cNvSpPr/>
          <p:nvPr/>
        </p:nvSpPr>
        <p:spPr>
          <a:xfrm>
            <a:off x="1246004" y="3604897"/>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a:t>
            </a:r>
          </a:p>
        </p:txBody>
      </p:sp>
    </p:spTree>
    <p:extLst>
      <p:ext uri="{BB962C8B-B14F-4D97-AF65-F5344CB8AC3E}">
        <p14:creationId xmlns:p14="http://schemas.microsoft.com/office/powerpoint/2010/main" val="4913898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33387" y="928800"/>
            <a:ext cx="8277225" cy="5514975"/>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Implement the </a:t>
            </a:r>
            <a:r>
              <a:rPr lang="en-US" sz="2800" dirty="0" err="1">
                <a:solidFill>
                  <a:schemeClr val="tx1"/>
                </a:solidFill>
              </a:rPr>
              <a:t>updateTest</a:t>
            </a:r>
            <a:r>
              <a:rPr lang="en-US" sz="2800" dirty="0">
                <a:solidFill>
                  <a:schemeClr val="tx1"/>
                </a:solidFill>
              </a:rPr>
              <a:t> </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1FB1383E-154E-1B4A-833B-4B35F67DACB7}"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51</a:t>
            </a:fld>
            <a:endParaRPr lang="en-US" noProof="0" dirty="0"/>
          </a:p>
        </p:txBody>
      </p:sp>
      <p:cxnSp>
        <p:nvCxnSpPr>
          <p:cNvPr id="11" name="Connettore 4 12"/>
          <p:cNvCxnSpPr>
            <a:stCxn id="12" idx="2"/>
          </p:cNvCxnSpPr>
          <p:nvPr/>
        </p:nvCxnSpPr>
        <p:spPr>
          <a:xfrm flipH="1">
            <a:off x="3609473" y="2639380"/>
            <a:ext cx="453992" cy="234599"/>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p:cNvSpPr/>
          <p:nvPr/>
        </p:nvSpPr>
        <p:spPr>
          <a:xfrm>
            <a:off x="4063465" y="2495380"/>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10" name="Connettore 4 12"/>
          <p:cNvCxnSpPr>
            <a:stCxn id="13" idx="6"/>
          </p:cNvCxnSpPr>
          <p:nvPr/>
        </p:nvCxnSpPr>
        <p:spPr>
          <a:xfrm flipV="1">
            <a:off x="1534004" y="4090431"/>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3" name="Ovale 12"/>
          <p:cNvSpPr/>
          <p:nvPr/>
        </p:nvSpPr>
        <p:spPr>
          <a:xfrm>
            <a:off x="1246004" y="4090431"/>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cxnSp>
        <p:nvCxnSpPr>
          <p:cNvPr id="18" name="Connettore 4 12"/>
          <p:cNvCxnSpPr>
            <a:stCxn id="19" idx="6"/>
          </p:cNvCxnSpPr>
          <p:nvPr/>
        </p:nvCxnSpPr>
        <p:spPr>
          <a:xfrm flipV="1">
            <a:off x="1542404" y="4259415"/>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9" name="Ovale 18"/>
          <p:cNvSpPr/>
          <p:nvPr/>
        </p:nvSpPr>
        <p:spPr>
          <a:xfrm>
            <a:off x="1254404" y="4259415"/>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a:t>
            </a:r>
          </a:p>
        </p:txBody>
      </p:sp>
    </p:spTree>
    <p:extLst>
      <p:ext uri="{BB962C8B-B14F-4D97-AF65-F5344CB8AC3E}">
        <p14:creationId xmlns:p14="http://schemas.microsoft.com/office/powerpoint/2010/main" val="3138483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33387" y="928800"/>
            <a:ext cx="8277225" cy="5514975"/>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Execute Tests</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767A110C-67A7-5C43-AD35-7624333A8D66}"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52</a:t>
            </a:fld>
            <a:endParaRPr lang="en-US" noProof="0" dirty="0"/>
          </a:p>
        </p:txBody>
      </p:sp>
      <p:cxnSp>
        <p:nvCxnSpPr>
          <p:cNvPr id="16" name="Connettore 4 12"/>
          <p:cNvCxnSpPr>
            <a:stCxn id="17" idx="2"/>
          </p:cNvCxnSpPr>
          <p:nvPr/>
        </p:nvCxnSpPr>
        <p:spPr>
          <a:xfrm flipH="1">
            <a:off x="7027200" y="3845588"/>
            <a:ext cx="246247"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7" name="Ovale 16"/>
          <p:cNvSpPr/>
          <p:nvPr/>
        </p:nvSpPr>
        <p:spPr>
          <a:xfrm>
            <a:off x="7273447" y="3701588"/>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a:t>
            </a:r>
          </a:p>
        </p:txBody>
      </p:sp>
      <p:cxnSp>
        <p:nvCxnSpPr>
          <p:cNvPr id="20" name="Connettore 4 12"/>
          <p:cNvCxnSpPr>
            <a:stCxn id="21" idx="2"/>
          </p:cNvCxnSpPr>
          <p:nvPr/>
        </p:nvCxnSpPr>
        <p:spPr>
          <a:xfrm flipH="1">
            <a:off x="3416122" y="3662363"/>
            <a:ext cx="246247"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Ovale 20"/>
          <p:cNvSpPr/>
          <p:nvPr/>
        </p:nvSpPr>
        <p:spPr>
          <a:xfrm>
            <a:off x="3662369" y="3518363"/>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cxnSp>
        <p:nvCxnSpPr>
          <p:cNvPr id="22" name="Connettore 4 12"/>
          <p:cNvCxnSpPr>
            <a:stCxn id="23" idx="2"/>
          </p:cNvCxnSpPr>
          <p:nvPr/>
        </p:nvCxnSpPr>
        <p:spPr>
          <a:xfrm flipH="1">
            <a:off x="2166054" y="4285988"/>
            <a:ext cx="246247"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3" name="Ovale 22"/>
          <p:cNvSpPr/>
          <p:nvPr/>
        </p:nvSpPr>
        <p:spPr>
          <a:xfrm>
            <a:off x="2412301" y="4141988"/>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sp>
        <p:nvSpPr>
          <p:cNvPr id="8" name="Rectangle 7">
            <a:extLst>
              <a:ext uri="{FF2B5EF4-FFF2-40B4-BE49-F238E27FC236}">
                <a16:creationId xmlns:a16="http://schemas.microsoft.com/office/drawing/2014/main" id="{466E1162-1DCD-154A-900E-07EF76615CBD}"/>
              </a:ext>
            </a:extLst>
          </p:cNvPr>
          <p:cNvSpPr/>
          <p:nvPr/>
        </p:nvSpPr>
        <p:spPr>
          <a:xfrm>
            <a:off x="4394390" y="2767471"/>
            <a:ext cx="3444709" cy="85057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b="1" dirty="0">
                <a:solidFill>
                  <a:srgbClr val="FF6600"/>
                </a:solidFill>
                <a:latin typeface="Raleway Light" panose="020B0403030101060003" pitchFamily="34" charset="77"/>
                <a:cs typeface="Courier New" panose="02070309020205020404" pitchFamily="49" charset="0"/>
              </a:rPr>
              <a:t>Do not forget to run the “</a:t>
            </a:r>
            <a:r>
              <a:rPr lang="en-GB" sz="1400" b="1" dirty="0" err="1">
                <a:solidFill>
                  <a:srgbClr val="FF6600"/>
                </a:solidFill>
                <a:latin typeface="Raleway Light" panose="020B0403030101060003" pitchFamily="34" charset="77"/>
              </a:rPr>
              <a:t>TodoRESTServiceOpenApiSwagger</a:t>
            </a:r>
            <a:r>
              <a:rPr lang="en-GB" sz="1400" b="1" dirty="0">
                <a:solidFill>
                  <a:srgbClr val="FF6600"/>
                </a:solidFill>
                <a:latin typeface="Raleway Light" panose="020B0403030101060003" pitchFamily="34" charset="77"/>
              </a:rPr>
              <a:t>” service first </a:t>
            </a:r>
            <a:r>
              <a:rPr lang="en-GB" sz="1400" b="1" dirty="0">
                <a:solidFill>
                  <a:srgbClr val="FF6600"/>
                </a:solidFill>
                <a:latin typeface="Raleway Light" panose="020B0403030101060003" pitchFamily="34" charset="77"/>
                <a:sym typeface="Wingdings" pitchFamily="2" charset="2"/>
              </a:rPr>
              <a:t></a:t>
            </a:r>
            <a:r>
              <a:rPr lang="en-GB" sz="1400" b="1" dirty="0">
                <a:solidFill>
                  <a:srgbClr val="FF6600"/>
                </a:solidFill>
                <a:latin typeface="Raleway Light" panose="020B0403030101060003" pitchFamily="34" charset="77"/>
              </a:rPr>
              <a:t> </a:t>
            </a:r>
            <a:endParaRPr lang="en-US" sz="1400" b="1" dirty="0">
              <a:solidFill>
                <a:srgbClr val="FF6600"/>
              </a:solidFill>
              <a:latin typeface="Raleway Light" panose="020B0403030101060003" pitchFamily="34" charset="77"/>
              <a:cs typeface="Courier New" panose="02070309020205020404" pitchFamily="49" charset="0"/>
            </a:endParaRPr>
          </a:p>
        </p:txBody>
      </p:sp>
    </p:spTree>
    <p:extLst>
      <p:ext uri="{BB962C8B-B14F-4D97-AF65-F5344CB8AC3E}">
        <p14:creationId xmlns:p14="http://schemas.microsoft.com/office/powerpoint/2010/main" val="11650997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33387" y="928800"/>
            <a:ext cx="8277225" cy="5514975"/>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Check Tests Execution</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FF0144AD-2D43-D043-A092-E12DE36119AB}"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53</a:t>
            </a:fld>
            <a:endParaRPr lang="en-US" noProof="0" dirty="0"/>
          </a:p>
        </p:txBody>
      </p:sp>
      <p:cxnSp>
        <p:nvCxnSpPr>
          <p:cNvPr id="20" name="Connettore 4 12"/>
          <p:cNvCxnSpPr>
            <a:stCxn id="21" idx="2"/>
          </p:cNvCxnSpPr>
          <p:nvPr/>
        </p:nvCxnSpPr>
        <p:spPr>
          <a:xfrm flipH="1">
            <a:off x="4012132" y="2882717"/>
            <a:ext cx="246247"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Ovale 20"/>
          <p:cNvSpPr/>
          <p:nvPr/>
        </p:nvSpPr>
        <p:spPr>
          <a:xfrm>
            <a:off x="4258379" y="2738717"/>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cxnSp>
        <p:nvCxnSpPr>
          <p:cNvPr id="22" name="Connettore 4 12"/>
          <p:cNvCxnSpPr>
            <a:stCxn id="23" idx="2"/>
          </p:cNvCxnSpPr>
          <p:nvPr/>
        </p:nvCxnSpPr>
        <p:spPr>
          <a:xfrm flipH="1">
            <a:off x="6077508" y="1764169"/>
            <a:ext cx="246247"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3" name="Ovale 22"/>
          <p:cNvSpPr/>
          <p:nvPr/>
        </p:nvSpPr>
        <p:spPr>
          <a:xfrm>
            <a:off x="6323755" y="1620169"/>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spTree>
    <p:extLst>
      <p:ext uri="{BB962C8B-B14F-4D97-AF65-F5344CB8AC3E}">
        <p14:creationId xmlns:p14="http://schemas.microsoft.com/office/powerpoint/2010/main" val="40954103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62688-DC94-BD47-85C7-144E4A60AA0F}"/>
              </a:ext>
            </a:extLst>
          </p:cNvPr>
          <p:cNvSpPr>
            <a:spLocks noGrp="1"/>
          </p:cNvSpPr>
          <p:nvPr>
            <p:ph type="title"/>
          </p:nvPr>
        </p:nvSpPr>
        <p:spPr/>
        <p:txBody>
          <a:bodyPr>
            <a:normAutofit/>
          </a:bodyPr>
          <a:lstStyle/>
          <a:p>
            <a:r>
              <a:rPr lang="en-US" sz="2800" dirty="0"/>
              <a:t>Generating the REST Client</a:t>
            </a:r>
          </a:p>
        </p:txBody>
      </p:sp>
      <p:pic>
        <p:nvPicPr>
          <p:cNvPr id="8" name="Content Placeholder 7" descr="Graphical user interface, text, application&#10;&#10;Description automatically generated">
            <a:extLst>
              <a:ext uri="{FF2B5EF4-FFF2-40B4-BE49-F238E27FC236}">
                <a16:creationId xmlns:a16="http://schemas.microsoft.com/office/drawing/2014/main" id="{930E5787-6335-E242-8B2C-59B5290B0D49}"/>
              </a:ext>
            </a:extLst>
          </p:cNvPr>
          <p:cNvPicPr>
            <a:picLocks noGrp="1" noChangeAspect="1"/>
          </p:cNvPicPr>
          <p:nvPr>
            <p:ph idx="1"/>
          </p:nvPr>
        </p:nvPicPr>
        <p:blipFill>
          <a:blip r:embed="rId3"/>
          <a:stretch>
            <a:fillRect/>
          </a:stretch>
        </p:blipFill>
        <p:spPr>
          <a:xfrm>
            <a:off x="881888" y="1340520"/>
            <a:ext cx="7543514" cy="4986885"/>
          </a:xfrm>
        </p:spPr>
      </p:pic>
      <p:sp>
        <p:nvSpPr>
          <p:cNvPr id="4" name="Date Placeholder 3">
            <a:extLst>
              <a:ext uri="{FF2B5EF4-FFF2-40B4-BE49-F238E27FC236}">
                <a16:creationId xmlns:a16="http://schemas.microsoft.com/office/drawing/2014/main" id="{ED44E479-16ED-5645-A3CE-FE0FA3BBD04A}"/>
              </a:ext>
            </a:extLst>
          </p:cNvPr>
          <p:cNvSpPr>
            <a:spLocks noGrp="1"/>
          </p:cNvSpPr>
          <p:nvPr>
            <p:ph type="dt" sz="half" idx="2"/>
          </p:nvPr>
        </p:nvSpPr>
        <p:spPr/>
        <p:txBody>
          <a:bodyPr/>
          <a:lstStyle/>
          <a:p>
            <a:fld id="{FDEA2F36-F6C4-4245-AABA-9159795C657E}" type="datetime1">
              <a:rPr lang="it-IT" noProof="0" smtClean="0"/>
              <a:t>19/05/2025</a:t>
            </a:fld>
            <a:endParaRPr lang="en-US" noProof="0" dirty="0"/>
          </a:p>
        </p:txBody>
      </p:sp>
      <p:sp>
        <p:nvSpPr>
          <p:cNvPr id="5" name="Footer Placeholder 4">
            <a:extLst>
              <a:ext uri="{FF2B5EF4-FFF2-40B4-BE49-F238E27FC236}">
                <a16:creationId xmlns:a16="http://schemas.microsoft.com/office/drawing/2014/main" id="{E7FF5019-A88E-6F42-9518-6E15DBB50C13}"/>
              </a:ext>
            </a:extLst>
          </p:cNvPr>
          <p:cNvSpPr>
            <a:spLocks noGrp="1"/>
          </p:cNvSpPr>
          <p:nvPr>
            <p:ph type="ftr" sz="quarter" idx="3"/>
          </p:nvPr>
        </p:nvSpPr>
        <p:spPr/>
        <p:txBody>
          <a:bodyPr/>
          <a:lstStyle/>
          <a:p>
            <a:r>
              <a:rPr lang="it-IT" noProof="0"/>
              <a:t>Marco Autili, University of L’Aquila</a:t>
            </a:r>
            <a:endParaRPr lang="en-US" noProof="0" dirty="0"/>
          </a:p>
        </p:txBody>
      </p:sp>
      <p:sp>
        <p:nvSpPr>
          <p:cNvPr id="6" name="Slide Number Placeholder 5">
            <a:extLst>
              <a:ext uri="{FF2B5EF4-FFF2-40B4-BE49-F238E27FC236}">
                <a16:creationId xmlns:a16="http://schemas.microsoft.com/office/drawing/2014/main" id="{D59981B7-337D-3D48-A1BD-2827882A03D8}"/>
              </a:ext>
            </a:extLst>
          </p:cNvPr>
          <p:cNvSpPr>
            <a:spLocks noGrp="1"/>
          </p:cNvSpPr>
          <p:nvPr>
            <p:ph type="sldNum" sz="quarter" idx="4"/>
          </p:nvPr>
        </p:nvSpPr>
        <p:spPr/>
        <p:txBody>
          <a:bodyPr/>
          <a:lstStyle/>
          <a:p>
            <a:fld id="{5ABFFAD9-C28C-F046-BDF1-9CFBDED723D7}" type="slidenum">
              <a:rPr lang="en-US" noProof="0" smtClean="0"/>
              <a:pPr/>
              <a:t>54</a:t>
            </a:fld>
            <a:endParaRPr lang="en-US" noProof="0" dirty="0"/>
          </a:p>
        </p:txBody>
      </p:sp>
      <p:sp>
        <p:nvSpPr>
          <p:cNvPr id="9" name="Rectangle 8">
            <a:extLst>
              <a:ext uri="{FF2B5EF4-FFF2-40B4-BE49-F238E27FC236}">
                <a16:creationId xmlns:a16="http://schemas.microsoft.com/office/drawing/2014/main" id="{64C82DD9-3191-EC48-AE31-9118BEDDDBCE}"/>
              </a:ext>
            </a:extLst>
          </p:cNvPr>
          <p:cNvSpPr/>
          <p:nvPr/>
        </p:nvSpPr>
        <p:spPr>
          <a:xfrm>
            <a:off x="63135" y="917758"/>
            <a:ext cx="7534435" cy="369332"/>
          </a:xfrm>
          <a:prstGeom prst="rect">
            <a:avLst/>
          </a:prstGeom>
        </p:spPr>
        <p:txBody>
          <a:bodyPr wrap="none">
            <a:spAutoFit/>
          </a:bodyPr>
          <a:lstStyle/>
          <a:p>
            <a:r>
              <a:rPr lang="en-US" dirty="0">
                <a:solidFill>
                  <a:srgbClr val="FF6600"/>
                </a:solidFill>
                <a:latin typeface="Raleway Light" panose="020B0403030101060003" pitchFamily="34" charset="77"/>
              </a:rPr>
              <a:t>That’s the method we have used so far for generating the REST Client</a:t>
            </a:r>
          </a:p>
        </p:txBody>
      </p:sp>
      <p:sp>
        <p:nvSpPr>
          <p:cNvPr id="10" name="Rettangolo 13">
            <a:extLst>
              <a:ext uri="{FF2B5EF4-FFF2-40B4-BE49-F238E27FC236}">
                <a16:creationId xmlns:a16="http://schemas.microsoft.com/office/drawing/2014/main" id="{DD8864CB-C27B-244B-A3BC-E07D6CF255C4}"/>
              </a:ext>
            </a:extLst>
          </p:cNvPr>
          <p:cNvSpPr/>
          <p:nvPr/>
        </p:nvSpPr>
        <p:spPr>
          <a:xfrm>
            <a:off x="2058202" y="6272633"/>
            <a:ext cx="6963878" cy="316497"/>
          </a:xfrm>
          <a:prstGeom prst="rect">
            <a:avLst/>
          </a:prstGeom>
        </p:spPr>
        <p:txBody>
          <a:bodyPr wrap="square">
            <a:spAutoFit/>
          </a:bodyPr>
          <a:lstStyle/>
          <a:p>
            <a:pPr algn="r">
              <a:lnSpc>
                <a:spcPct val="150000"/>
              </a:lnSpc>
              <a:buClr>
                <a:schemeClr val="tx1">
                  <a:lumMod val="85000"/>
                  <a:lumOff val="15000"/>
                </a:schemeClr>
              </a:buClr>
            </a:pPr>
            <a:r>
              <a:rPr lang="en-US" sz="1100" dirty="0">
                <a:solidFill>
                  <a:srgbClr val="0070C0"/>
                </a:solidFill>
                <a:latin typeface="Raleway Light" panose="020B0403030101060003" pitchFamily="34" charset="0"/>
              </a:rPr>
              <a:t>https://fizzylogic.nl/2018/09/26/learn-how-to-quickly-generate-rest-clients-from-swagger-files/</a:t>
            </a:r>
          </a:p>
        </p:txBody>
      </p:sp>
    </p:spTree>
    <p:extLst>
      <p:ext uri="{BB962C8B-B14F-4D97-AF65-F5344CB8AC3E}">
        <p14:creationId xmlns:p14="http://schemas.microsoft.com/office/powerpoint/2010/main" val="7931760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6CBA6BBB-A64E-3E40-B19F-CFE6F6C8B74B}"/>
              </a:ext>
            </a:extLst>
          </p:cNvPr>
          <p:cNvPicPr>
            <a:picLocks noChangeAspect="1"/>
          </p:cNvPicPr>
          <p:nvPr/>
        </p:nvPicPr>
        <p:blipFill rotWithShape="1">
          <a:blip r:embed="rId3"/>
          <a:srcRect b="10370"/>
          <a:stretch/>
        </p:blipFill>
        <p:spPr>
          <a:xfrm>
            <a:off x="1171303" y="1263014"/>
            <a:ext cx="6615350" cy="4763322"/>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Alternative Way for Generating the REST Client (1/3)</a:t>
            </a: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D5DB25AC-4527-0D49-812E-FB7F80BA0DAE}"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55</a:t>
            </a:fld>
            <a:endParaRPr lang="en-US" noProof="0" dirty="0"/>
          </a:p>
        </p:txBody>
      </p:sp>
      <p:sp>
        <p:nvSpPr>
          <p:cNvPr id="16" name="Rettangolo 15"/>
          <p:cNvSpPr/>
          <p:nvPr/>
        </p:nvSpPr>
        <p:spPr>
          <a:xfrm>
            <a:off x="1510231" y="4793897"/>
            <a:ext cx="3592991" cy="190640"/>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ttangolo 15">
            <a:extLst>
              <a:ext uri="{FF2B5EF4-FFF2-40B4-BE49-F238E27FC236}">
                <a16:creationId xmlns:a16="http://schemas.microsoft.com/office/drawing/2014/main" id="{F593AC88-D962-0CEB-B033-FC3007819F0D}"/>
              </a:ext>
            </a:extLst>
          </p:cNvPr>
          <p:cNvSpPr/>
          <p:nvPr/>
        </p:nvSpPr>
        <p:spPr>
          <a:xfrm>
            <a:off x="1397709" y="5633086"/>
            <a:ext cx="2699467" cy="190640"/>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786625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 text, application, email&#10;&#10;Description automatically generated">
            <a:extLst>
              <a:ext uri="{FF2B5EF4-FFF2-40B4-BE49-F238E27FC236}">
                <a16:creationId xmlns:a16="http://schemas.microsoft.com/office/drawing/2014/main" id="{8CBA39EA-BA99-BB4B-9828-B8EF72AB9711}"/>
              </a:ext>
            </a:extLst>
          </p:cNvPr>
          <p:cNvPicPr>
            <a:picLocks noChangeAspect="1"/>
          </p:cNvPicPr>
          <p:nvPr/>
        </p:nvPicPr>
        <p:blipFill>
          <a:blip r:embed="rId3"/>
          <a:stretch>
            <a:fillRect/>
          </a:stretch>
        </p:blipFill>
        <p:spPr>
          <a:xfrm>
            <a:off x="984068" y="1020043"/>
            <a:ext cx="7175863" cy="4669695"/>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Alternative Way for Generating the REST Client (2/3)</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3785BB5C-1250-354B-8A46-E055A7CE84A8}"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56</a:t>
            </a:fld>
            <a:endParaRPr lang="en-US" noProof="0" dirty="0"/>
          </a:p>
        </p:txBody>
      </p:sp>
      <p:sp>
        <p:nvSpPr>
          <p:cNvPr id="11" name="Rettangolo 10"/>
          <p:cNvSpPr/>
          <p:nvPr/>
        </p:nvSpPr>
        <p:spPr>
          <a:xfrm>
            <a:off x="1158240" y="1349320"/>
            <a:ext cx="6017916" cy="200805"/>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 name="Connettore 4 12">
            <a:extLst>
              <a:ext uri="{FF2B5EF4-FFF2-40B4-BE49-F238E27FC236}">
                <a16:creationId xmlns:a16="http://schemas.microsoft.com/office/drawing/2014/main" id="{7124CCF9-93F0-80B9-38D7-A89D02B9F682}"/>
              </a:ext>
            </a:extLst>
          </p:cNvPr>
          <p:cNvCxnSpPr>
            <a:cxnSpLocks/>
          </p:cNvCxnSpPr>
          <p:nvPr/>
        </p:nvCxnSpPr>
        <p:spPr>
          <a:xfrm flipH="1" flipV="1">
            <a:off x="4307305" y="5399611"/>
            <a:ext cx="713874" cy="63544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 name="Line Callout 1 6">
            <a:extLst>
              <a:ext uri="{FF2B5EF4-FFF2-40B4-BE49-F238E27FC236}">
                <a16:creationId xmlns:a16="http://schemas.microsoft.com/office/drawing/2014/main" id="{2786ABC2-DCD6-0F37-0EF8-06637D10A760}"/>
              </a:ext>
            </a:extLst>
          </p:cNvPr>
          <p:cNvSpPr/>
          <p:nvPr/>
        </p:nvSpPr>
        <p:spPr>
          <a:xfrm>
            <a:off x="4428387" y="6098144"/>
            <a:ext cx="2815748" cy="287292"/>
          </a:xfrm>
          <a:prstGeom prst="borderCallout1">
            <a:avLst>
              <a:gd name="adj1" fmla="val -21319"/>
              <a:gd name="adj2" fmla="val 42350"/>
              <a:gd name="adj3" fmla="val -248577"/>
              <a:gd name="adj4" fmla="val 39707"/>
            </a:avLst>
          </a:prstGeom>
          <a:solidFill>
            <a:schemeClr val="bg1"/>
          </a:solidFill>
          <a:ln w="6350">
            <a:solidFill>
              <a:srgbClr val="FF66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6600"/>
                </a:solidFill>
                <a:latin typeface="Raleway Light" panose="020B0403030101060003" pitchFamily="34" charset="77"/>
              </a:rPr>
              <a:t>Three arguments </a:t>
            </a:r>
            <a:r>
              <a:rPr lang="en-US" sz="1400" dirty="0">
                <a:solidFill>
                  <a:srgbClr val="FF6600"/>
                </a:solidFill>
                <a:latin typeface="Raleway Light" panose="020B0403030101060003" pitchFamily="34" charset="77"/>
                <a:sym typeface="Wingdings" pitchFamily="2" charset="2"/>
              </a:rPr>
              <a:t> next slide</a:t>
            </a:r>
            <a:endParaRPr lang="en-US" sz="1400" dirty="0">
              <a:solidFill>
                <a:srgbClr val="FF6600"/>
              </a:solidFill>
              <a:latin typeface="Raleway Light" panose="020B0403030101060003" pitchFamily="34" charset="77"/>
            </a:endParaRPr>
          </a:p>
        </p:txBody>
      </p:sp>
      <p:cxnSp>
        <p:nvCxnSpPr>
          <p:cNvPr id="14" name="Connettore 4 12">
            <a:extLst>
              <a:ext uri="{FF2B5EF4-FFF2-40B4-BE49-F238E27FC236}">
                <a16:creationId xmlns:a16="http://schemas.microsoft.com/office/drawing/2014/main" id="{7892E203-E22A-375B-9C6D-8F4EF9C7DDE8}"/>
              </a:ext>
            </a:extLst>
          </p:cNvPr>
          <p:cNvCxnSpPr>
            <a:cxnSpLocks/>
          </p:cNvCxnSpPr>
          <p:nvPr/>
        </p:nvCxnSpPr>
        <p:spPr>
          <a:xfrm flipV="1">
            <a:off x="5999748" y="5411314"/>
            <a:ext cx="328863" cy="624857"/>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5823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6B30D-3F29-F942-85FF-DFCFA86F8C65}"/>
              </a:ext>
            </a:extLst>
          </p:cNvPr>
          <p:cNvSpPr>
            <a:spLocks noGrp="1"/>
          </p:cNvSpPr>
          <p:nvPr>
            <p:ph type="title"/>
          </p:nvPr>
        </p:nvSpPr>
        <p:spPr/>
        <p:txBody>
          <a:bodyPr>
            <a:normAutofit/>
          </a:bodyPr>
          <a:lstStyle/>
          <a:p>
            <a:r>
              <a:rPr lang="en-US" sz="2800" dirty="0">
                <a:solidFill>
                  <a:prstClr val="black"/>
                </a:solidFill>
              </a:rPr>
              <a:t>Alternative Way for Generating the REST Client (3/3)</a:t>
            </a:r>
            <a:endParaRPr lang="en-US" dirty="0"/>
          </a:p>
        </p:txBody>
      </p:sp>
      <p:pic>
        <p:nvPicPr>
          <p:cNvPr id="8" name="Content Placeholder 7" descr="Graphical user interface, text, application, letter&#10;&#10;Description automatically generated">
            <a:extLst>
              <a:ext uri="{FF2B5EF4-FFF2-40B4-BE49-F238E27FC236}">
                <a16:creationId xmlns:a16="http://schemas.microsoft.com/office/drawing/2014/main" id="{501563FD-CF02-7F4D-B992-A7DF537C6DCD}"/>
              </a:ext>
            </a:extLst>
          </p:cNvPr>
          <p:cNvPicPr>
            <a:picLocks noGrp="1" noChangeAspect="1"/>
          </p:cNvPicPr>
          <p:nvPr>
            <p:ph idx="1"/>
          </p:nvPr>
        </p:nvPicPr>
        <p:blipFill>
          <a:blip r:embed="rId3"/>
          <a:stretch>
            <a:fillRect/>
          </a:stretch>
        </p:blipFill>
        <p:spPr>
          <a:xfrm>
            <a:off x="823891" y="1746176"/>
            <a:ext cx="7496217" cy="3365648"/>
          </a:xfrm>
        </p:spPr>
      </p:pic>
      <p:sp>
        <p:nvSpPr>
          <p:cNvPr id="4" name="Date Placeholder 3">
            <a:extLst>
              <a:ext uri="{FF2B5EF4-FFF2-40B4-BE49-F238E27FC236}">
                <a16:creationId xmlns:a16="http://schemas.microsoft.com/office/drawing/2014/main" id="{4995BD70-2C2E-A645-B13B-DDEB319BA8D6}"/>
              </a:ext>
            </a:extLst>
          </p:cNvPr>
          <p:cNvSpPr>
            <a:spLocks noGrp="1"/>
          </p:cNvSpPr>
          <p:nvPr>
            <p:ph type="dt" sz="half" idx="2"/>
          </p:nvPr>
        </p:nvSpPr>
        <p:spPr/>
        <p:txBody>
          <a:bodyPr/>
          <a:lstStyle/>
          <a:p>
            <a:fld id="{A07E16F2-0189-B145-9C19-C943A680CC62}" type="datetime1">
              <a:rPr lang="it-IT" noProof="0" smtClean="0"/>
              <a:t>19/05/2025</a:t>
            </a:fld>
            <a:endParaRPr lang="en-US" noProof="0" dirty="0"/>
          </a:p>
        </p:txBody>
      </p:sp>
      <p:sp>
        <p:nvSpPr>
          <p:cNvPr id="5" name="Footer Placeholder 4">
            <a:extLst>
              <a:ext uri="{FF2B5EF4-FFF2-40B4-BE49-F238E27FC236}">
                <a16:creationId xmlns:a16="http://schemas.microsoft.com/office/drawing/2014/main" id="{278DD365-8D38-3C45-B76A-27FD6B4AFF96}"/>
              </a:ext>
            </a:extLst>
          </p:cNvPr>
          <p:cNvSpPr>
            <a:spLocks noGrp="1"/>
          </p:cNvSpPr>
          <p:nvPr>
            <p:ph type="ftr" sz="quarter" idx="3"/>
          </p:nvPr>
        </p:nvSpPr>
        <p:spPr/>
        <p:txBody>
          <a:bodyPr/>
          <a:lstStyle/>
          <a:p>
            <a:r>
              <a:rPr lang="it-IT" noProof="0"/>
              <a:t>Marco Autili, University of L’Aquila</a:t>
            </a:r>
            <a:endParaRPr lang="en-US" noProof="0" dirty="0"/>
          </a:p>
        </p:txBody>
      </p:sp>
      <p:sp>
        <p:nvSpPr>
          <p:cNvPr id="6" name="Slide Number Placeholder 5">
            <a:extLst>
              <a:ext uri="{FF2B5EF4-FFF2-40B4-BE49-F238E27FC236}">
                <a16:creationId xmlns:a16="http://schemas.microsoft.com/office/drawing/2014/main" id="{E70BE6BA-93FC-8F4E-957A-712D93B9B62B}"/>
              </a:ext>
            </a:extLst>
          </p:cNvPr>
          <p:cNvSpPr>
            <a:spLocks noGrp="1"/>
          </p:cNvSpPr>
          <p:nvPr>
            <p:ph type="sldNum" sz="quarter" idx="4"/>
          </p:nvPr>
        </p:nvSpPr>
        <p:spPr/>
        <p:txBody>
          <a:bodyPr/>
          <a:lstStyle/>
          <a:p>
            <a:fld id="{5ABFFAD9-C28C-F046-BDF1-9CFBDED723D7}" type="slidenum">
              <a:rPr lang="en-US" noProof="0" smtClean="0"/>
              <a:pPr/>
              <a:t>57</a:t>
            </a:fld>
            <a:endParaRPr lang="en-US" noProof="0" dirty="0"/>
          </a:p>
        </p:txBody>
      </p:sp>
      <p:sp>
        <p:nvSpPr>
          <p:cNvPr id="9" name="Rettangolo 10">
            <a:extLst>
              <a:ext uri="{FF2B5EF4-FFF2-40B4-BE49-F238E27FC236}">
                <a16:creationId xmlns:a16="http://schemas.microsoft.com/office/drawing/2014/main" id="{51ADEB5C-CD91-0949-8C9C-A11B3A0F4DB2}"/>
              </a:ext>
            </a:extLst>
          </p:cNvPr>
          <p:cNvSpPr/>
          <p:nvPr/>
        </p:nvSpPr>
        <p:spPr>
          <a:xfrm>
            <a:off x="1006045" y="1854414"/>
            <a:ext cx="4110318" cy="200805"/>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3649397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fontAlgn="base"/>
            <a:r>
              <a:rPr lang="en-US" sz="3200" dirty="0"/>
              <a:t>References</a:t>
            </a:r>
            <a:endParaRPr lang="it-IT" sz="3200" dirty="0"/>
          </a:p>
        </p:txBody>
      </p:sp>
      <p:sp>
        <p:nvSpPr>
          <p:cNvPr id="5" name="Date Placeholder 4"/>
          <p:cNvSpPr>
            <a:spLocks noGrp="1"/>
          </p:cNvSpPr>
          <p:nvPr>
            <p:ph type="dt" sz="half" idx="2"/>
          </p:nvPr>
        </p:nvSpPr>
        <p:spPr/>
        <p:txBody>
          <a:bodyPr/>
          <a:lstStyle/>
          <a:p>
            <a:fld id="{9C6635EE-5710-344F-BA8B-317CB89BEEAB}" type="datetime1">
              <a:rPr lang="it-IT" noProof="0" smtClean="0"/>
              <a:t>19/05/2025</a:t>
            </a:fld>
            <a:endParaRPr lang="en-US" noProof="0" dirty="0"/>
          </a:p>
        </p:txBody>
      </p:sp>
      <p:sp>
        <p:nvSpPr>
          <p:cNvPr id="4" name="Footer Placeholder 3"/>
          <p:cNvSpPr>
            <a:spLocks noGrp="1"/>
          </p:cNvSpPr>
          <p:nvPr>
            <p:ph type="ftr" sz="quarter" idx="3"/>
          </p:nvPr>
        </p:nvSpPr>
        <p:spPr/>
        <p:txBody>
          <a:bodyPr/>
          <a:lstStyle/>
          <a:p>
            <a:r>
              <a:rPr lang="it-IT" noProof="0"/>
              <a:t>Marco Autili, University of L’Aquila</a:t>
            </a:r>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58</a:t>
            </a:fld>
            <a:endParaRPr lang="en-US" noProof="0" dirty="0"/>
          </a:p>
        </p:txBody>
      </p:sp>
      <p:sp>
        <p:nvSpPr>
          <p:cNvPr id="28" name="Rettangolo 27"/>
          <p:cNvSpPr/>
          <p:nvPr/>
        </p:nvSpPr>
        <p:spPr>
          <a:xfrm>
            <a:off x="270300" y="1067953"/>
            <a:ext cx="8605417" cy="4481035"/>
          </a:xfrm>
          <a:prstGeom prst="rect">
            <a:avLst/>
          </a:prstGeom>
        </p:spPr>
        <p:txBody>
          <a:bodyPr wrap="square">
            <a:spAutoFit/>
          </a:bodyPr>
          <a:lstStyle/>
          <a:p>
            <a:pPr marL="285750" indent="-285750" algn="just">
              <a:lnSpc>
                <a:spcPct val="150000"/>
              </a:lnSpc>
              <a:buClr>
                <a:schemeClr val="tx1">
                  <a:lumMod val="85000"/>
                  <a:lumOff val="15000"/>
                </a:schemeClr>
              </a:buClr>
              <a:buFont typeface="Arial" panose="020B0604020202020204" pitchFamily="34" charset="0"/>
              <a:buChar char="•"/>
            </a:pPr>
            <a:endParaRPr lang="en-US" sz="1600" dirty="0">
              <a:solidFill>
                <a:srgbClr val="0070C0"/>
              </a:solidFill>
              <a:latin typeface="Raleway Light" panose="020B0403030101060003" pitchFamily="34" charset="0"/>
            </a:endParaRPr>
          </a:p>
          <a:p>
            <a:pPr marL="285750" indent="-285750" algn="just">
              <a:lnSpc>
                <a:spcPct val="150000"/>
              </a:lnSpc>
              <a:buClr>
                <a:schemeClr val="tx1">
                  <a:lumMod val="85000"/>
                  <a:lumOff val="15000"/>
                </a:schemeClr>
              </a:buClr>
              <a:buFont typeface="Arial" panose="020B0604020202020204" pitchFamily="34" charset="0"/>
              <a:buChar char="•"/>
            </a:pPr>
            <a:r>
              <a:rPr lang="en-US" sz="1600" dirty="0">
                <a:solidFill>
                  <a:srgbClr val="0070C0"/>
                </a:solidFill>
                <a:latin typeface="Raleway Light" panose="020B0403030101060003" pitchFamily="34" charset="0"/>
              </a:rPr>
              <a:t>http://cxf.apache.org/docs/openapifeature.html</a:t>
            </a:r>
          </a:p>
          <a:p>
            <a:pPr marL="285750" indent="-285750" algn="just">
              <a:lnSpc>
                <a:spcPct val="150000"/>
              </a:lnSpc>
              <a:buClr>
                <a:schemeClr val="tx1">
                  <a:lumMod val="85000"/>
                  <a:lumOff val="15000"/>
                </a:schemeClr>
              </a:buClr>
              <a:buFont typeface="Arial" panose="020B0604020202020204" pitchFamily="34" charset="0"/>
              <a:buChar char="•"/>
            </a:pPr>
            <a:endParaRPr lang="en-US" sz="1600" dirty="0">
              <a:solidFill>
                <a:srgbClr val="0070C0"/>
              </a:solidFill>
              <a:latin typeface="Raleway Light" panose="020B0403030101060003" pitchFamily="34" charset="0"/>
            </a:endParaRPr>
          </a:p>
          <a:p>
            <a:pPr marL="285750" indent="-285750" algn="just">
              <a:lnSpc>
                <a:spcPct val="150000"/>
              </a:lnSpc>
              <a:buClr>
                <a:schemeClr val="tx1">
                  <a:lumMod val="85000"/>
                  <a:lumOff val="15000"/>
                </a:schemeClr>
              </a:buClr>
              <a:buFont typeface="Arial" panose="020B0604020202020204" pitchFamily="34" charset="0"/>
              <a:buChar char="•"/>
            </a:pPr>
            <a:r>
              <a:rPr lang="en-US" sz="1600" dirty="0">
                <a:solidFill>
                  <a:srgbClr val="0070C0"/>
                </a:solidFill>
                <a:latin typeface="Raleway Light" panose="020B0403030101060003" pitchFamily="34" charset="0"/>
              </a:rPr>
              <a:t>https://swagger.io/docs/specification/about/</a:t>
            </a:r>
          </a:p>
          <a:p>
            <a:pPr marL="285750" indent="-285750" algn="just">
              <a:lnSpc>
                <a:spcPct val="150000"/>
              </a:lnSpc>
              <a:buClr>
                <a:schemeClr val="tx1">
                  <a:lumMod val="85000"/>
                  <a:lumOff val="15000"/>
                </a:schemeClr>
              </a:buClr>
              <a:buFont typeface="Arial" panose="020B0604020202020204" pitchFamily="34" charset="0"/>
              <a:buChar char="•"/>
            </a:pPr>
            <a:endParaRPr lang="en-US" sz="1600" dirty="0">
              <a:solidFill>
                <a:srgbClr val="0070C0"/>
              </a:solidFill>
              <a:latin typeface="Raleway Light" panose="020B0403030101060003" pitchFamily="34" charset="0"/>
            </a:endParaRPr>
          </a:p>
          <a:p>
            <a:pPr marL="285750" indent="-285750" algn="just">
              <a:lnSpc>
                <a:spcPct val="150000"/>
              </a:lnSpc>
              <a:buClr>
                <a:schemeClr val="tx1">
                  <a:lumMod val="85000"/>
                  <a:lumOff val="15000"/>
                </a:schemeClr>
              </a:buClr>
              <a:buFont typeface="Arial" panose="020B0604020202020204" pitchFamily="34" charset="0"/>
              <a:buChar char="•"/>
            </a:pPr>
            <a:r>
              <a:rPr lang="en-US" sz="1600" dirty="0">
                <a:solidFill>
                  <a:srgbClr val="0070C0"/>
                </a:solidFill>
                <a:latin typeface="Raleway Light" panose="020B0403030101060003" pitchFamily="34" charset="0"/>
              </a:rPr>
              <a:t>https://swagger.io/</a:t>
            </a:r>
          </a:p>
          <a:p>
            <a:pPr marL="285750" indent="-285750" algn="just">
              <a:lnSpc>
                <a:spcPct val="150000"/>
              </a:lnSpc>
              <a:buClr>
                <a:schemeClr val="tx1">
                  <a:lumMod val="85000"/>
                  <a:lumOff val="15000"/>
                </a:schemeClr>
              </a:buClr>
              <a:buFont typeface="Arial" panose="020B0604020202020204" pitchFamily="34" charset="0"/>
              <a:buChar char="•"/>
            </a:pPr>
            <a:endParaRPr lang="en-US" sz="1600" dirty="0">
              <a:solidFill>
                <a:srgbClr val="0070C0"/>
              </a:solidFill>
              <a:latin typeface="Raleway Light" panose="020B0403030101060003" pitchFamily="34" charset="0"/>
            </a:endParaRPr>
          </a:p>
          <a:p>
            <a:pPr marL="285750" indent="-285750" algn="just">
              <a:lnSpc>
                <a:spcPct val="150000"/>
              </a:lnSpc>
              <a:buClr>
                <a:schemeClr val="tx1">
                  <a:lumMod val="85000"/>
                  <a:lumOff val="15000"/>
                </a:schemeClr>
              </a:buClr>
              <a:buFont typeface="Arial" panose="020B0604020202020204" pitchFamily="34" charset="0"/>
              <a:buChar char="•"/>
            </a:pPr>
            <a:r>
              <a:rPr lang="en-US" sz="1600" dirty="0">
                <a:solidFill>
                  <a:srgbClr val="0070C0"/>
                </a:solidFill>
                <a:latin typeface="Raleway Light" panose="020B0403030101060003" pitchFamily="34" charset="0"/>
              </a:rPr>
              <a:t>https://voicebase.readthedocs.io/en/v3/how-to-guides/swagger-codegen.html#download-swagger-codegen-cli-tool</a:t>
            </a:r>
          </a:p>
          <a:p>
            <a:pPr marL="285750" indent="-285750" algn="just">
              <a:lnSpc>
                <a:spcPct val="150000"/>
              </a:lnSpc>
              <a:buClr>
                <a:schemeClr val="tx1">
                  <a:lumMod val="85000"/>
                  <a:lumOff val="15000"/>
                </a:schemeClr>
              </a:buClr>
              <a:buFont typeface="Arial" panose="020B0604020202020204" pitchFamily="34" charset="0"/>
              <a:buChar char="•"/>
            </a:pPr>
            <a:endParaRPr lang="en-US" sz="1600" dirty="0">
              <a:solidFill>
                <a:srgbClr val="0070C0"/>
              </a:solidFill>
              <a:latin typeface="Raleway Light" panose="020B0403030101060003" pitchFamily="34" charset="0"/>
            </a:endParaRPr>
          </a:p>
          <a:p>
            <a:pPr marL="285750" indent="-285750" algn="just">
              <a:lnSpc>
                <a:spcPct val="150000"/>
              </a:lnSpc>
              <a:buClr>
                <a:schemeClr val="tx1">
                  <a:lumMod val="85000"/>
                  <a:lumOff val="15000"/>
                </a:schemeClr>
              </a:buClr>
              <a:buFont typeface="Arial" panose="020B0604020202020204" pitchFamily="34" charset="0"/>
              <a:buChar char="•"/>
            </a:pPr>
            <a:r>
              <a:rPr lang="en-US" sz="1600" dirty="0">
                <a:solidFill>
                  <a:srgbClr val="0070C0"/>
                </a:solidFill>
                <a:latin typeface="Raleway Light" panose="020B0403030101060003" pitchFamily="34" charset="0"/>
              </a:rPr>
              <a:t>https://fizzylogic.nl/2018/09/26/learn-how-to-quickly-generate-rest-clients-from-swagger-files/</a:t>
            </a:r>
          </a:p>
        </p:txBody>
      </p:sp>
    </p:spTree>
    <p:extLst>
      <p:ext uri="{BB962C8B-B14F-4D97-AF65-F5344CB8AC3E}">
        <p14:creationId xmlns:p14="http://schemas.microsoft.com/office/powerpoint/2010/main" val="1080676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Add Openapi and Swagger dependencies</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0546D6C5-6967-5F46-BCA7-0060F8F1BEE3}"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6</a:t>
            </a:fld>
            <a:endParaRPr lang="en-US" noProof="0" dirty="0"/>
          </a:p>
        </p:txBody>
      </p:sp>
      <p:pic>
        <p:nvPicPr>
          <p:cNvPr id="22" name="Immagine 21">
            <a:extLst>
              <a:ext uri="{FF2B5EF4-FFF2-40B4-BE49-F238E27FC236}">
                <a16:creationId xmlns:a16="http://schemas.microsoft.com/office/drawing/2014/main" id="{99CE5274-D740-D181-72AA-64392BA2E661}"/>
              </a:ext>
            </a:extLst>
          </p:cNvPr>
          <p:cNvPicPr>
            <a:picLocks noChangeAspect="1"/>
          </p:cNvPicPr>
          <p:nvPr/>
        </p:nvPicPr>
        <p:blipFill>
          <a:blip r:embed="rId3"/>
          <a:stretch>
            <a:fillRect/>
          </a:stretch>
        </p:blipFill>
        <p:spPr>
          <a:xfrm>
            <a:off x="137245" y="1665980"/>
            <a:ext cx="4516474" cy="773540"/>
          </a:xfrm>
          <a:prstGeom prst="rect">
            <a:avLst/>
          </a:prstGeom>
        </p:spPr>
      </p:pic>
      <p:pic>
        <p:nvPicPr>
          <p:cNvPr id="24" name="Immagine 23">
            <a:extLst>
              <a:ext uri="{FF2B5EF4-FFF2-40B4-BE49-F238E27FC236}">
                <a16:creationId xmlns:a16="http://schemas.microsoft.com/office/drawing/2014/main" id="{3E7D33B6-B236-8C4F-15BB-42B2E4511BE9}"/>
              </a:ext>
            </a:extLst>
          </p:cNvPr>
          <p:cNvPicPr>
            <a:picLocks noChangeAspect="1"/>
          </p:cNvPicPr>
          <p:nvPr/>
        </p:nvPicPr>
        <p:blipFill>
          <a:blip r:embed="rId4"/>
          <a:stretch>
            <a:fillRect/>
          </a:stretch>
        </p:blipFill>
        <p:spPr>
          <a:xfrm>
            <a:off x="370371" y="2925661"/>
            <a:ext cx="4725059" cy="733527"/>
          </a:xfrm>
          <a:prstGeom prst="rect">
            <a:avLst/>
          </a:prstGeom>
        </p:spPr>
      </p:pic>
      <p:pic>
        <p:nvPicPr>
          <p:cNvPr id="26" name="Immagine 25">
            <a:extLst>
              <a:ext uri="{FF2B5EF4-FFF2-40B4-BE49-F238E27FC236}">
                <a16:creationId xmlns:a16="http://schemas.microsoft.com/office/drawing/2014/main" id="{50B9AF0A-BC9F-34AD-61E1-F8C94EEE3542}"/>
              </a:ext>
            </a:extLst>
          </p:cNvPr>
          <p:cNvPicPr>
            <a:picLocks noChangeAspect="1"/>
          </p:cNvPicPr>
          <p:nvPr/>
        </p:nvPicPr>
        <p:blipFill>
          <a:blip r:embed="rId5"/>
          <a:stretch>
            <a:fillRect/>
          </a:stretch>
        </p:blipFill>
        <p:spPr>
          <a:xfrm>
            <a:off x="370371" y="4287241"/>
            <a:ext cx="3267531" cy="819264"/>
          </a:xfrm>
          <a:prstGeom prst="rect">
            <a:avLst/>
          </a:prstGeom>
        </p:spPr>
      </p:pic>
      <p:sp>
        <p:nvSpPr>
          <p:cNvPr id="29" name="CasellaDiTesto 28">
            <a:extLst>
              <a:ext uri="{FF2B5EF4-FFF2-40B4-BE49-F238E27FC236}">
                <a16:creationId xmlns:a16="http://schemas.microsoft.com/office/drawing/2014/main" id="{4F08FD84-F4E0-4B03-6A09-6EF9BA2C4724}"/>
              </a:ext>
            </a:extLst>
          </p:cNvPr>
          <p:cNvSpPr txBox="1"/>
          <p:nvPr/>
        </p:nvSpPr>
        <p:spPr>
          <a:xfrm>
            <a:off x="5575027" y="1662860"/>
            <a:ext cx="3250468" cy="646331"/>
          </a:xfrm>
          <a:prstGeom prst="rect">
            <a:avLst/>
          </a:prstGeom>
          <a:noFill/>
        </p:spPr>
        <p:txBody>
          <a:bodyPr wrap="square" rtlCol="0">
            <a:spAutoFit/>
          </a:bodyPr>
          <a:lstStyle/>
          <a:p>
            <a:r>
              <a:rPr lang="it-IT" sz="1200" b="1" dirty="0"/>
              <a:t>Apache CXF </a:t>
            </a:r>
            <a:r>
              <a:rPr lang="it-IT" sz="1200" b="1" dirty="0" err="1"/>
              <a:t>OpenAPI</a:t>
            </a:r>
            <a:r>
              <a:rPr lang="it-IT" sz="1200" b="1" dirty="0"/>
              <a:t> generator</a:t>
            </a:r>
            <a:endParaRPr lang="en-US" sz="1200" b="1" dirty="0"/>
          </a:p>
          <a:p>
            <a:r>
              <a:rPr lang="en-US" sz="1200" dirty="0"/>
              <a:t>Enables automatic generation of </a:t>
            </a:r>
            <a:r>
              <a:rPr lang="en-US" sz="1200" dirty="0" err="1"/>
              <a:t>openapi.json</a:t>
            </a:r>
            <a:r>
              <a:rPr lang="en-US" sz="1200" dirty="0"/>
              <a:t> from </a:t>
            </a:r>
            <a:r>
              <a:rPr lang="en-US" sz="1200" dirty="0">
                <a:solidFill>
                  <a:schemeClr val="accent2"/>
                </a:solidFill>
              </a:rPr>
              <a:t>JAX-RS endpoints</a:t>
            </a:r>
            <a:r>
              <a:rPr lang="en-US" sz="1200" dirty="0"/>
              <a:t>.</a:t>
            </a:r>
            <a:endParaRPr lang="it-IT" sz="1200" dirty="0"/>
          </a:p>
        </p:txBody>
      </p:sp>
      <p:sp>
        <p:nvSpPr>
          <p:cNvPr id="30" name="CasellaDiTesto 29">
            <a:extLst>
              <a:ext uri="{FF2B5EF4-FFF2-40B4-BE49-F238E27FC236}">
                <a16:creationId xmlns:a16="http://schemas.microsoft.com/office/drawing/2014/main" id="{507EF5BE-8A94-C76A-696B-CB07F795D818}"/>
              </a:ext>
            </a:extLst>
          </p:cNvPr>
          <p:cNvSpPr txBox="1"/>
          <p:nvPr/>
        </p:nvSpPr>
        <p:spPr>
          <a:xfrm>
            <a:off x="5582438" y="2975416"/>
            <a:ext cx="3250468" cy="646331"/>
          </a:xfrm>
          <a:prstGeom prst="rect">
            <a:avLst/>
          </a:prstGeom>
          <a:noFill/>
        </p:spPr>
        <p:txBody>
          <a:bodyPr wrap="square" rtlCol="0">
            <a:spAutoFit/>
          </a:bodyPr>
          <a:lstStyle/>
          <a:p>
            <a:r>
              <a:rPr lang="it-IT" sz="1200" b="1" dirty="0" err="1"/>
              <a:t>Swagger</a:t>
            </a:r>
            <a:r>
              <a:rPr lang="it-IT" sz="1200" b="1" dirty="0"/>
              <a:t> UI (</a:t>
            </a:r>
            <a:r>
              <a:rPr lang="it-IT" sz="1200" b="1" dirty="0" err="1"/>
              <a:t>WebJars</a:t>
            </a:r>
            <a:r>
              <a:rPr lang="it-IT" sz="1200" b="1" dirty="0"/>
              <a:t>)</a:t>
            </a:r>
          </a:p>
          <a:p>
            <a:r>
              <a:rPr lang="en-US" sz="1200" dirty="0"/>
              <a:t>Provides a ready-to-use web client to interact with the API directly in the browser.</a:t>
            </a:r>
            <a:endParaRPr lang="it-IT" sz="1200" dirty="0"/>
          </a:p>
        </p:txBody>
      </p:sp>
      <p:sp>
        <p:nvSpPr>
          <p:cNvPr id="31" name="CasellaDiTesto 30">
            <a:extLst>
              <a:ext uri="{FF2B5EF4-FFF2-40B4-BE49-F238E27FC236}">
                <a16:creationId xmlns:a16="http://schemas.microsoft.com/office/drawing/2014/main" id="{0378D7C1-1531-2984-EA02-FE0BEA92395B}"/>
              </a:ext>
            </a:extLst>
          </p:cNvPr>
          <p:cNvSpPr txBox="1"/>
          <p:nvPr/>
        </p:nvSpPr>
        <p:spPr>
          <a:xfrm>
            <a:off x="5605184" y="4285107"/>
            <a:ext cx="3250468" cy="646331"/>
          </a:xfrm>
          <a:prstGeom prst="rect">
            <a:avLst/>
          </a:prstGeom>
          <a:noFill/>
        </p:spPr>
        <p:txBody>
          <a:bodyPr wrap="square" rtlCol="0">
            <a:spAutoFit/>
          </a:bodyPr>
          <a:lstStyle/>
          <a:p>
            <a:r>
              <a:rPr lang="it-IT" sz="1200" b="1" dirty="0" err="1"/>
              <a:t>Swagger</a:t>
            </a:r>
            <a:r>
              <a:rPr lang="it-IT" sz="1200" b="1" dirty="0"/>
              <a:t> Core + </a:t>
            </a:r>
            <a:r>
              <a:rPr lang="it-IT" sz="1200" b="1" dirty="0" err="1"/>
              <a:t>Annotations</a:t>
            </a:r>
            <a:endParaRPr lang="it-IT" sz="1200" b="1" dirty="0"/>
          </a:p>
          <a:p>
            <a:r>
              <a:rPr lang="en-US" sz="1200" dirty="0"/>
              <a:t>Offers the necessary annotations to describe REST endpoints using the OpenAPI 3.0 standard.</a:t>
            </a:r>
            <a:endParaRPr lang="it-IT" sz="1200" dirty="0"/>
          </a:p>
        </p:txBody>
      </p:sp>
      <p:sp>
        <p:nvSpPr>
          <p:cNvPr id="33" name="Ovale 32">
            <a:extLst>
              <a:ext uri="{FF2B5EF4-FFF2-40B4-BE49-F238E27FC236}">
                <a16:creationId xmlns:a16="http://schemas.microsoft.com/office/drawing/2014/main" id="{A05BBA4A-1ED1-D3D9-9E93-E5001DFC9CB1}"/>
              </a:ext>
            </a:extLst>
          </p:cNvPr>
          <p:cNvSpPr/>
          <p:nvPr/>
        </p:nvSpPr>
        <p:spPr>
          <a:xfrm>
            <a:off x="5287027" y="1837379"/>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sp>
        <p:nvSpPr>
          <p:cNvPr id="34" name="Ovale 33">
            <a:extLst>
              <a:ext uri="{FF2B5EF4-FFF2-40B4-BE49-F238E27FC236}">
                <a16:creationId xmlns:a16="http://schemas.microsoft.com/office/drawing/2014/main" id="{7FDF39D2-010A-3416-9E82-5D612A4947B0}"/>
              </a:ext>
            </a:extLst>
          </p:cNvPr>
          <p:cNvSpPr/>
          <p:nvPr/>
        </p:nvSpPr>
        <p:spPr>
          <a:xfrm>
            <a:off x="5287027" y="3106710"/>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sp>
        <p:nvSpPr>
          <p:cNvPr id="35" name="Ovale 34">
            <a:extLst>
              <a:ext uri="{FF2B5EF4-FFF2-40B4-BE49-F238E27FC236}">
                <a16:creationId xmlns:a16="http://schemas.microsoft.com/office/drawing/2014/main" id="{57DB8ABE-F1CB-E83B-2AF9-E473CD23DF45}"/>
              </a:ext>
            </a:extLst>
          </p:cNvPr>
          <p:cNvSpPr/>
          <p:nvPr/>
        </p:nvSpPr>
        <p:spPr>
          <a:xfrm>
            <a:off x="5317184" y="4350813"/>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a:t>
            </a:r>
          </a:p>
        </p:txBody>
      </p:sp>
    </p:spTree>
    <p:extLst>
      <p:ext uri="{BB962C8B-B14F-4D97-AF65-F5344CB8AC3E}">
        <p14:creationId xmlns:p14="http://schemas.microsoft.com/office/powerpoint/2010/main" val="2167032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Add </a:t>
            </a:r>
            <a:r>
              <a:rPr lang="en-US" sz="2800" dirty="0" err="1">
                <a:solidFill>
                  <a:schemeClr val="tx1"/>
                </a:solidFill>
              </a:rPr>
              <a:t>jackson-jaxrs-json</a:t>
            </a:r>
            <a:r>
              <a:rPr lang="en-US" sz="2800" dirty="0">
                <a:solidFill>
                  <a:schemeClr val="tx1"/>
                </a:solidFill>
              </a:rPr>
              <a:t> provider dependency</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dirty="0"/>
              <a:t>Alfredo Farò, University of L’Aquila</a:t>
            </a:r>
            <a:endParaRPr lang="en-US" noProof="0" dirty="0"/>
          </a:p>
        </p:txBody>
      </p:sp>
      <p:sp>
        <p:nvSpPr>
          <p:cNvPr id="5" name="Date Placeholder 4"/>
          <p:cNvSpPr>
            <a:spLocks noGrp="1"/>
          </p:cNvSpPr>
          <p:nvPr>
            <p:ph type="dt" sz="half" idx="2"/>
          </p:nvPr>
        </p:nvSpPr>
        <p:spPr/>
        <p:txBody>
          <a:bodyPr/>
          <a:lstStyle/>
          <a:p>
            <a:r>
              <a:rPr lang="it-IT" noProof="0" dirty="0"/>
              <a:t>23/05/2023</a:t>
            </a:r>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7</a:t>
            </a:fld>
            <a:endParaRPr lang="en-US" noProof="0" dirty="0"/>
          </a:p>
        </p:txBody>
      </p:sp>
      <p:pic>
        <p:nvPicPr>
          <p:cNvPr id="28" name="Immagine 27">
            <a:extLst>
              <a:ext uri="{FF2B5EF4-FFF2-40B4-BE49-F238E27FC236}">
                <a16:creationId xmlns:a16="http://schemas.microsoft.com/office/drawing/2014/main" id="{E4468EC9-5761-6C91-F01B-A04299E64EB2}"/>
              </a:ext>
            </a:extLst>
          </p:cNvPr>
          <p:cNvPicPr>
            <a:picLocks noChangeAspect="1"/>
          </p:cNvPicPr>
          <p:nvPr/>
        </p:nvPicPr>
        <p:blipFill>
          <a:blip r:embed="rId3"/>
          <a:stretch>
            <a:fillRect/>
          </a:stretch>
        </p:blipFill>
        <p:spPr>
          <a:xfrm>
            <a:off x="4489489" y="1434616"/>
            <a:ext cx="4163006" cy="714475"/>
          </a:xfrm>
          <a:prstGeom prst="rect">
            <a:avLst/>
          </a:prstGeom>
        </p:spPr>
      </p:pic>
      <p:sp>
        <p:nvSpPr>
          <p:cNvPr id="32" name="CasellaDiTesto 31">
            <a:extLst>
              <a:ext uri="{FF2B5EF4-FFF2-40B4-BE49-F238E27FC236}">
                <a16:creationId xmlns:a16="http://schemas.microsoft.com/office/drawing/2014/main" id="{3A87D111-77C8-98EE-7A5B-42CA15D30C3B}"/>
              </a:ext>
            </a:extLst>
          </p:cNvPr>
          <p:cNvSpPr txBox="1"/>
          <p:nvPr/>
        </p:nvSpPr>
        <p:spPr>
          <a:xfrm>
            <a:off x="516673" y="1498265"/>
            <a:ext cx="3250468" cy="646331"/>
          </a:xfrm>
          <a:prstGeom prst="rect">
            <a:avLst/>
          </a:prstGeom>
          <a:noFill/>
        </p:spPr>
        <p:txBody>
          <a:bodyPr wrap="square" rtlCol="0">
            <a:spAutoFit/>
          </a:bodyPr>
          <a:lstStyle/>
          <a:p>
            <a:r>
              <a:rPr lang="it-IT" sz="1200" b="1" dirty="0"/>
              <a:t>Jackson JSON Provider</a:t>
            </a:r>
          </a:p>
          <a:p>
            <a:r>
              <a:rPr lang="en-US" sz="1200" dirty="0"/>
              <a:t>Automatically converts Java POJOs into JSON and vice versa.</a:t>
            </a:r>
            <a:endParaRPr lang="it-IT" sz="1200" dirty="0"/>
          </a:p>
        </p:txBody>
      </p:sp>
      <p:sp>
        <p:nvSpPr>
          <p:cNvPr id="36" name="Ovale 35">
            <a:extLst>
              <a:ext uri="{FF2B5EF4-FFF2-40B4-BE49-F238E27FC236}">
                <a16:creationId xmlns:a16="http://schemas.microsoft.com/office/drawing/2014/main" id="{7DF002B0-2D7A-85F6-87D1-C27A6C468E54}"/>
              </a:ext>
            </a:extLst>
          </p:cNvPr>
          <p:cNvSpPr/>
          <p:nvPr/>
        </p:nvSpPr>
        <p:spPr>
          <a:xfrm>
            <a:off x="167640" y="1647853"/>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4</a:t>
            </a:r>
          </a:p>
        </p:txBody>
      </p:sp>
      <p:sp>
        <p:nvSpPr>
          <p:cNvPr id="17" name="CasellaDiTesto 16">
            <a:extLst>
              <a:ext uri="{FF2B5EF4-FFF2-40B4-BE49-F238E27FC236}">
                <a16:creationId xmlns:a16="http://schemas.microsoft.com/office/drawing/2014/main" id="{1E6B0A34-F1D8-FA81-4FAA-5A9DE5CBB5EE}"/>
              </a:ext>
            </a:extLst>
          </p:cNvPr>
          <p:cNvSpPr txBox="1"/>
          <p:nvPr/>
        </p:nvSpPr>
        <p:spPr>
          <a:xfrm>
            <a:off x="455639" y="2963378"/>
            <a:ext cx="8196855" cy="2246769"/>
          </a:xfrm>
          <a:prstGeom prst="rect">
            <a:avLst/>
          </a:prstGeom>
          <a:noFill/>
        </p:spPr>
        <p:txBody>
          <a:bodyPr wrap="square" rtlCol="0">
            <a:spAutoFit/>
          </a:bodyPr>
          <a:lstStyle/>
          <a:p>
            <a:r>
              <a:rPr lang="en-US" sz="2000" dirty="0"/>
              <a:t>We include the Jackson </a:t>
            </a:r>
            <a:r>
              <a:rPr lang="en-US" sz="2000" dirty="0">
                <a:solidFill>
                  <a:schemeClr val="accent2"/>
                </a:solidFill>
              </a:rPr>
              <a:t>JAX-RS JSON </a:t>
            </a:r>
            <a:r>
              <a:rPr lang="en-US" sz="2000" dirty="0"/>
              <a:t>provider in our project in order to handle automatic conversion between Java objects (POJOs) and JSON payloads.</a:t>
            </a:r>
          </a:p>
          <a:p>
            <a:r>
              <a:rPr lang="en-US" sz="2000" dirty="0"/>
              <a:t>This library enables automatic </a:t>
            </a:r>
            <a:r>
              <a:rPr lang="en-US" sz="2000" dirty="0">
                <a:solidFill>
                  <a:schemeClr val="accent2"/>
                </a:solidFill>
              </a:rPr>
              <a:t>serialization</a:t>
            </a:r>
            <a:r>
              <a:rPr lang="en-US" sz="2000" dirty="0"/>
              <a:t> and </a:t>
            </a:r>
            <a:r>
              <a:rPr lang="en-US" sz="2000" dirty="0">
                <a:solidFill>
                  <a:schemeClr val="accent2"/>
                </a:solidFill>
              </a:rPr>
              <a:t>deserialization</a:t>
            </a:r>
            <a:r>
              <a:rPr lang="en-US" sz="2000" dirty="0"/>
              <a:t> of Java objects to/from JSON, based on application/</a:t>
            </a:r>
            <a:r>
              <a:rPr lang="en-US" sz="2000" dirty="0" err="1"/>
              <a:t>json</a:t>
            </a:r>
            <a:r>
              <a:rPr lang="en-US" sz="2000" dirty="0"/>
              <a:t> content </a:t>
            </a:r>
            <a:r>
              <a:rPr lang="en-US" sz="2000" dirty="0" err="1"/>
              <a:t>type.It</a:t>
            </a:r>
            <a:r>
              <a:rPr lang="en-US" sz="2000" dirty="0"/>
              <a:t> integrates seamlessly with </a:t>
            </a:r>
            <a:r>
              <a:rPr lang="en-US" sz="2000" dirty="0">
                <a:solidFill>
                  <a:schemeClr val="accent2"/>
                </a:solidFill>
              </a:rPr>
              <a:t>Apache CXF </a:t>
            </a:r>
            <a:r>
              <a:rPr lang="en-US" sz="2000" dirty="0"/>
              <a:t>and </a:t>
            </a:r>
            <a:r>
              <a:rPr lang="en-US" sz="2000" dirty="0">
                <a:solidFill>
                  <a:schemeClr val="accent2"/>
                </a:solidFill>
              </a:rPr>
              <a:t>JAX-RS</a:t>
            </a:r>
            <a:r>
              <a:rPr lang="en-US" sz="2000" dirty="0"/>
              <a:t>, acting as the </a:t>
            </a:r>
            <a:r>
              <a:rPr lang="en-US" sz="2000" dirty="0" err="1"/>
              <a:t>MessageBodyReader</a:t>
            </a:r>
            <a:r>
              <a:rPr lang="en-US" sz="2000" dirty="0"/>
              <a:t>/Writer for JSON.</a:t>
            </a:r>
            <a:endParaRPr lang="it-IT" sz="2000" dirty="0"/>
          </a:p>
        </p:txBody>
      </p:sp>
    </p:spTree>
    <p:extLst>
      <p:ext uri="{BB962C8B-B14F-4D97-AF65-F5344CB8AC3E}">
        <p14:creationId xmlns:p14="http://schemas.microsoft.com/office/powerpoint/2010/main" val="3824757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Create the Todo Class (</a:t>
            </a:r>
            <a:r>
              <a:rPr lang="en-US" sz="2800" dirty="0" err="1">
                <a:solidFill>
                  <a:schemeClr val="tx1"/>
                </a:solidFill>
              </a:rPr>
              <a:t>it.univaq.todo.model</a:t>
            </a:r>
            <a:r>
              <a:rPr lang="en-US" sz="2800" dirty="0">
                <a:solidFill>
                  <a:schemeClr val="tx1"/>
                </a:solidFill>
              </a:rPr>
              <a:t>)</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2E704FE3-4E01-A943-BE62-8BCCA4633205}"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8</a:t>
            </a:fld>
            <a:endParaRPr lang="en-US" noProof="0" dirty="0"/>
          </a:p>
        </p:txBody>
      </p:sp>
      <p:pic>
        <p:nvPicPr>
          <p:cNvPr id="10" name="Immagine 9">
            <a:extLst>
              <a:ext uri="{FF2B5EF4-FFF2-40B4-BE49-F238E27FC236}">
                <a16:creationId xmlns:a16="http://schemas.microsoft.com/office/drawing/2014/main" id="{D4A72387-B161-35A0-D26C-07111E69EDEC}"/>
              </a:ext>
            </a:extLst>
          </p:cNvPr>
          <p:cNvPicPr>
            <a:picLocks noChangeAspect="1"/>
          </p:cNvPicPr>
          <p:nvPr/>
        </p:nvPicPr>
        <p:blipFill>
          <a:blip r:embed="rId3"/>
          <a:stretch>
            <a:fillRect/>
          </a:stretch>
        </p:blipFill>
        <p:spPr>
          <a:xfrm>
            <a:off x="266099" y="1045864"/>
            <a:ext cx="6820501" cy="5085196"/>
          </a:xfrm>
          <a:prstGeom prst="rect">
            <a:avLst/>
          </a:prstGeom>
        </p:spPr>
      </p:pic>
      <p:sp>
        <p:nvSpPr>
          <p:cNvPr id="15" name="Line Callout 1 16">
            <a:extLst>
              <a:ext uri="{FF2B5EF4-FFF2-40B4-BE49-F238E27FC236}">
                <a16:creationId xmlns:a16="http://schemas.microsoft.com/office/drawing/2014/main" id="{8ED1411C-F46E-5E32-0230-33F122CC9E15}"/>
              </a:ext>
            </a:extLst>
          </p:cNvPr>
          <p:cNvSpPr/>
          <p:nvPr/>
        </p:nvSpPr>
        <p:spPr>
          <a:xfrm>
            <a:off x="5418571" y="3136231"/>
            <a:ext cx="3725429" cy="1427747"/>
          </a:xfrm>
          <a:prstGeom prst="borderCallout1">
            <a:avLst>
              <a:gd name="adj1" fmla="val 19584"/>
              <a:gd name="adj2" fmla="val -2764"/>
              <a:gd name="adj3" fmla="val 30845"/>
              <a:gd name="adj4" fmla="val -44714"/>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100" dirty="0">
                <a:solidFill>
                  <a:srgbClr val="FF6600"/>
                </a:solidFill>
                <a:latin typeface="Raleway Light" panose="020B0403030101060003" pitchFamily="34" charset="77"/>
              </a:rPr>
              <a:t>The Todo class represents the data model used in our RESTful web </a:t>
            </a:r>
            <a:r>
              <a:rPr lang="en-US" sz="1100" dirty="0" err="1">
                <a:solidFill>
                  <a:srgbClr val="FF6600"/>
                </a:solidFill>
                <a:latin typeface="Raleway Light" panose="020B0403030101060003" pitchFamily="34" charset="77"/>
              </a:rPr>
              <a:t>service.It</a:t>
            </a:r>
            <a:r>
              <a:rPr lang="en-US" sz="1100" dirty="0">
                <a:solidFill>
                  <a:srgbClr val="FF6600"/>
                </a:solidFill>
                <a:latin typeface="Raleway Light" panose="020B0403030101060003" pitchFamily="34" charset="77"/>
              </a:rPr>
              <a:t> includes an id, a short summary, and a longer description </a:t>
            </a:r>
            <a:r>
              <a:rPr lang="en-US" sz="1100" dirty="0" err="1">
                <a:solidFill>
                  <a:srgbClr val="FF6600"/>
                </a:solidFill>
                <a:latin typeface="Raleway Light" panose="020B0403030101060003" pitchFamily="34" charset="77"/>
              </a:rPr>
              <a:t>field.Using</a:t>
            </a:r>
            <a:r>
              <a:rPr lang="en-US" sz="1100" dirty="0">
                <a:solidFill>
                  <a:srgbClr val="FF6600"/>
                </a:solidFill>
                <a:latin typeface="Raleway Light" panose="020B0403030101060003" pitchFamily="34" charset="77"/>
              </a:rPr>
              <a:t> @Schema annotations (from the OpenAPI specification), each field is documented for automatic Swagger UI generation.</a:t>
            </a:r>
          </a:p>
        </p:txBody>
      </p:sp>
      <p:sp>
        <p:nvSpPr>
          <p:cNvPr id="16" name="Line Callout 1 16">
            <a:extLst>
              <a:ext uri="{FF2B5EF4-FFF2-40B4-BE49-F238E27FC236}">
                <a16:creationId xmlns:a16="http://schemas.microsoft.com/office/drawing/2014/main" id="{E185B0C3-9963-7B70-28B9-00D806D36D4C}"/>
              </a:ext>
            </a:extLst>
          </p:cNvPr>
          <p:cNvSpPr/>
          <p:nvPr/>
        </p:nvSpPr>
        <p:spPr>
          <a:xfrm>
            <a:off x="5418570" y="4814553"/>
            <a:ext cx="3725429" cy="1427747"/>
          </a:xfrm>
          <a:prstGeom prst="borderCallout1">
            <a:avLst>
              <a:gd name="adj1" fmla="val 19584"/>
              <a:gd name="adj2" fmla="val -2764"/>
              <a:gd name="adj3" fmla="val 9230"/>
              <a:gd name="adj4" fmla="val -45328"/>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100" dirty="0">
                <a:solidFill>
                  <a:srgbClr val="FF6600"/>
                </a:solidFill>
                <a:latin typeface="Raleway Light" panose="020B0403030101060003" pitchFamily="34" charset="77"/>
              </a:rPr>
              <a:t>These annotations allow:</a:t>
            </a:r>
          </a:p>
          <a:p>
            <a:pPr marL="171450" indent="-171450">
              <a:lnSpc>
                <a:spcPct val="150000"/>
              </a:lnSpc>
              <a:buFontTx/>
              <a:buChar char="-"/>
            </a:pPr>
            <a:r>
              <a:rPr lang="en-US" sz="1100" dirty="0">
                <a:solidFill>
                  <a:srgbClr val="FF6600"/>
                </a:solidFill>
                <a:latin typeface="Raleway Light" panose="020B0403030101060003" pitchFamily="34" charset="77"/>
              </a:rPr>
              <a:t>clear documentation of fields</a:t>
            </a:r>
          </a:p>
          <a:p>
            <a:pPr marL="171450" indent="-171450">
              <a:lnSpc>
                <a:spcPct val="150000"/>
              </a:lnSpc>
              <a:buFontTx/>
              <a:buChar char="-"/>
            </a:pPr>
            <a:r>
              <a:rPr lang="en-US" sz="1100" dirty="0">
                <a:solidFill>
                  <a:srgbClr val="FF6600"/>
                </a:solidFill>
                <a:latin typeface="Raleway Light" panose="020B0403030101060003" pitchFamily="34" charset="77"/>
              </a:rPr>
              <a:t>example values in Swagger UI</a:t>
            </a:r>
          </a:p>
          <a:p>
            <a:pPr marL="171450" indent="-171450">
              <a:lnSpc>
                <a:spcPct val="150000"/>
              </a:lnSpc>
              <a:buFontTx/>
              <a:buChar char="-"/>
            </a:pPr>
            <a:r>
              <a:rPr lang="en-US" sz="1100" dirty="0">
                <a:solidFill>
                  <a:srgbClr val="FF6600"/>
                </a:solidFill>
                <a:latin typeface="Raleway Light" panose="020B0403030101060003" pitchFamily="34" charset="77"/>
              </a:rPr>
              <a:t>automatic schema generation in </a:t>
            </a:r>
            <a:r>
              <a:rPr lang="en-US" sz="1100" dirty="0" err="1">
                <a:solidFill>
                  <a:srgbClr val="FF6600"/>
                </a:solidFill>
                <a:latin typeface="Raleway Light" panose="020B0403030101060003" pitchFamily="34" charset="77"/>
              </a:rPr>
              <a:t>openapi.json</a:t>
            </a:r>
            <a:endParaRPr lang="en-US" sz="1100" dirty="0">
              <a:solidFill>
                <a:srgbClr val="FF6600"/>
              </a:solidFill>
              <a:latin typeface="Raleway Light" panose="020B0403030101060003" pitchFamily="34" charset="77"/>
            </a:endParaRPr>
          </a:p>
        </p:txBody>
      </p:sp>
    </p:spTree>
    <p:extLst>
      <p:ext uri="{BB962C8B-B14F-4D97-AF65-F5344CB8AC3E}">
        <p14:creationId xmlns:p14="http://schemas.microsoft.com/office/powerpoint/2010/main" val="1848827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B9A89-FFF2-2D47-974B-84508AEDCDA5}"/>
              </a:ext>
            </a:extLst>
          </p:cNvPr>
          <p:cNvSpPr>
            <a:spLocks noGrp="1"/>
          </p:cNvSpPr>
          <p:nvPr>
            <p:ph type="title"/>
          </p:nvPr>
        </p:nvSpPr>
        <p:spPr/>
        <p:txBody>
          <a:bodyPr>
            <a:normAutofit/>
          </a:bodyPr>
          <a:lstStyle/>
          <a:p>
            <a:r>
              <a:rPr lang="en-US" dirty="0"/>
              <a:t>Annotation @Schema</a:t>
            </a:r>
          </a:p>
        </p:txBody>
      </p:sp>
      <p:sp>
        <p:nvSpPr>
          <p:cNvPr id="4" name="Date Placeholder 3">
            <a:extLst>
              <a:ext uri="{FF2B5EF4-FFF2-40B4-BE49-F238E27FC236}">
                <a16:creationId xmlns:a16="http://schemas.microsoft.com/office/drawing/2014/main" id="{1DE1B52B-209D-0F46-A26A-217651816EFC}"/>
              </a:ext>
            </a:extLst>
          </p:cNvPr>
          <p:cNvSpPr>
            <a:spLocks noGrp="1"/>
          </p:cNvSpPr>
          <p:nvPr>
            <p:ph type="dt" sz="half" idx="2"/>
          </p:nvPr>
        </p:nvSpPr>
        <p:spPr/>
        <p:txBody>
          <a:bodyPr/>
          <a:lstStyle/>
          <a:p>
            <a:r>
              <a:rPr lang="it-IT" noProof="0" dirty="0"/>
              <a:t>23/05/2025</a:t>
            </a:r>
            <a:endParaRPr lang="en-US" noProof="0" dirty="0"/>
          </a:p>
        </p:txBody>
      </p:sp>
      <p:sp>
        <p:nvSpPr>
          <p:cNvPr id="5" name="Footer Placeholder 4">
            <a:extLst>
              <a:ext uri="{FF2B5EF4-FFF2-40B4-BE49-F238E27FC236}">
                <a16:creationId xmlns:a16="http://schemas.microsoft.com/office/drawing/2014/main" id="{3406DD8B-B492-D74A-9369-873D8B470217}"/>
              </a:ext>
            </a:extLst>
          </p:cNvPr>
          <p:cNvSpPr>
            <a:spLocks noGrp="1"/>
          </p:cNvSpPr>
          <p:nvPr>
            <p:ph type="ftr" sz="quarter" idx="3"/>
          </p:nvPr>
        </p:nvSpPr>
        <p:spPr/>
        <p:txBody>
          <a:bodyPr/>
          <a:lstStyle/>
          <a:p>
            <a:r>
              <a:rPr lang="it-IT" noProof="0" dirty="0"/>
              <a:t>Alfredo Farò, University of L’Aquila</a:t>
            </a:r>
            <a:endParaRPr lang="en-US" noProof="0" dirty="0"/>
          </a:p>
        </p:txBody>
      </p:sp>
      <p:sp>
        <p:nvSpPr>
          <p:cNvPr id="6" name="Slide Number Placeholder 5">
            <a:extLst>
              <a:ext uri="{FF2B5EF4-FFF2-40B4-BE49-F238E27FC236}">
                <a16:creationId xmlns:a16="http://schemas.microsoft.com/office/drawing/2014/main" id="{FC625008-7AE1-0A41-A1E6-E0F77A837F57}"/>
              </a:ext>
            </a:extLst>
          </p:cNvPr>
          <p:cNvSpPr>
            <a:spLocks noGrp="1"/>
          </p:cNvSpPr>
          <p:nvPr>
            <p:ph type="sldNum" sz="quarter" idx="4"/>
          </p:nvPr>
        </p:nvSpPr>
        <p:spPr/>
        <p:txBody>
          <a:bodyPr/>
          <a:lstStyle/>
          <a:p>
            <a:fld id="{5ABFFAD9-C28C-F046-BDF1-9CFBDED723D7}" type="slidenum">
              <a:rPr lang="en-US" noProof="0" smtClean="0"/>
              <a:pPr/>
              <a:t>9</a:t>
            </a:fld>
            <a:endParaRPr lang="en-US" noProof="0" dirty="0"/>
          </a:p>
        </p:txBody>
      </p:sp>
      <p:pic>
        <p:nvPicPr>
          <p:cNvPr id="10" name="Immagine 9">
            <a:extLst>
              <a:ext uri="{FF2B5EF4-FFF2-40B4-BE49-F238E27FC236}">
                <a16:creationId xmlns:a16="http://schemas.microsoft.com/office/drawing/2014/main" id="{3F0FB58D-3F62-AB90-9548-3E2130691D19}"/>
              </a:ext>
            </a:extLst>
          </p:cNvPr>
          <p:cNvPicPr>
            <a:picLocks noChangeAspect="1"/>
          </p:cNvPicPr>
          <p:nvPr/>
        </p:nvPicPr>
        <p:blipFill>
          <a:blip r:embed="rId3"/>
          <a:stretch>
            <a:fillRect/>
          </a:stretch>
        </p:blipFill>
        <p:spPr>
          <a:xfrm>
            <a:off x="167640" y="1066892"/>
            <a:ext cx="8659433" cy="2753109"/>
          </a:xfrm>
          <a:prstGeom prst="rect">
            <a:avLst/>
          </a:prstGeom>
        </p:spPr>
      </p:pic>
    </p:spTree>
    <p:extLst>
      <p:ext uri="{BB962C8B-B14F-4D97-AF65-F5344CB8AC3E}">
        <p14:creationId xmlns:p14="http://schemas.microsoft.com/office/powerpoint/2010/main" val="39055360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D8ABB096EC3CC149A4F51C2DE119D9B4" ma:contentTypeVersion="0" ma:contentTypeDescription="Creare un nuovo documento." ma:contentTypeScope="" ma:versionID="9dea88ba5f78a6b146889acfc064c079">
  <xsd:schema xmlns:xsd="http://www.w3.org/2001/XMLSchema" xmlns:xs="http://www.w3.org/2001/XMLSchema" xmlns:p="http://schemas.microsoft.com/office/2006/metadata/properties" targetNamespace="http://schemas.microsoft.com/office/2006/metadata/properties" ma:root="true" ma:fieldsID="3225e9aae371dd734b3cca370db3570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DC9D085-320A-4536-B23A-D8C7B5F0F6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A5D58040-2B81-478C-A3FC-F60231CDA7B6}">
  <ds:schemaRefs>
    <ds:schemaRef ds:uri="http://schemas.microsoft.com/sharepoint/v3/contenttype/forms"/>
  </ds:schemaRefs>
</ds:datastoreItem>
</file>

<file path=customXml/itemProps3.xml><?xml version="1.0" encoding="utf-8"?>
<ds:datastoreItem xmlns:ds="http://schemas.openxmlformats.org/officeDocument/2006/customXml" ds:itemID="{CD3CB5E2-722F-4F2D-A07E-377D9D1AD87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29895</TotalTime>
  <Words>2933</Words>
  <Application>Microsoft Office PowerPoint</Application>
  <PresentationFormat>Presentazione su schermo (4:3)</PresentationFormat>
  <Paragraphs>533</Paragraphs>
  <Slides>58</Slides>
  <Notes>58</Notes>
  <HiddenSlides>3</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58</vt:i4>
      </vt:variant>
    </vt:vector>
  </HeadingPairs>
  <TitlesOfParts>
    <vt:vector size="65" baseType="lpstr">
      <vt:lpstr>Arial</vt:lpstr>
      <vt:lpstr>Calibri</vt:lpstr>
      <vt:lpstr>Calibri Light</vt:lpstr>
      <vt:lpstr>Courier New</vt:lpstr>
      <vt:lpstr>Raleway Light</vt:lpstr>
      <vt:lpstr>Wingdings</vt:lpstr>
      <vt:lpstr>Office Theme</vt:lpstr>
      <vt:lpstr>Service-oriented Software Engineering (SoSE)</vt:lpstr>
      <vt:lpstr>What have we done? (from previous lectures)</vt:lpstr>
      <vt:lpstr>What is Swagger?</vt:lpstr>
      <vt:lpstr>Ingredients – with the lastest versions available as May 2025</vt:lpstr>
      <vt:lpstr>Create TodoRESTServiceOpenApiSwagger</vt:lpstr>
      <vt:lpstr>Add Openapi and Swagger dependencies</vt:lpstr>
      <vt:lpstr>Add jackson-jaxrs-json provider dependency</vt:lpstr>
      <vt:lpstr>Create the Todo Class (it.univaq.todo.model)</vt:lpstr>
      <vt:lpstr>Annotation @Schema</vt:lpstr>
      <vt:lpstr>Create the Todo Class</vt:lpstr>
      <vt:lpstr>Create the TodoDAO class </vt:lpstr>
      <vt:lpstr>Just not to forget... </vt:lpstr>
      <vt:lpstr>Create the TodoRestApi Interface</vt:lpstr>
      <vt:lpstr>Create the TodoRestApi Interface</vt:lpstr>
      <vt:lpstr>Define the createTodo endpoint (with POST and request body)</vt:lpstr>
      <vt:lpstr>Create the TodoRestApi Interface</vt:lpstr>
      <vt:lpstr>Complete Description of Swagger Annotations</vt:lpstr>
      <vt:lpstr>Implement the TodoRestApi Interface</vt:lpstr>
      <vt:lpstr>Implement the TodoRestApi Interface</vt:lpstr>
      <vt:lpstr>Create the openapi-configuration.json</vt:lpstr>
      <vt:lpstr>Create the openapi-configuration.json (2)</vt:lpstr>
      <vt:lpstr>Configure the servlet [web.xml]</vt:lpstr>
      <vt:lpstr>Deploy the REST Service</vt:lpstr>
      <vt:lpstr>The REST API description - WADL</vt:lpstr>
      <vt:lpstr>The REST API description - WADL</vt:lpstr>
      <vt:lpstr>The REST Api description - WADL</vt:lpstr>
      <vt:lpstr>The REST API description - JSON</vt:lpstr>
      <vt:lpstr>The REST Api description - YAML</vt:lpstr>
      <vt:lpstr>Swagger api-docs</vt:lpstr>
      <vt:lpstr>Swagger api-docs</vt:lpstr>
      <vt:lpstr>Try to invoke GET /todo</vt:lpstr>
      <vt:lpstr>Try to invoke GET /todo</vt:lpstr>
      <vt:lpstr>Try to invoke POST /todo</vt:lpstr>
      <vt:lpstr>Try to invoke POST /todo</vt:lpstr>
      <vt:lpstr>Presentazione standard di PowerPoint</vt:lpstr>
      <vt:lpstr>Save the JSON or YAML Description</vt:lpstr>
      <vt:lpstr>Import the JSON or YAML Description</vt:lpstr>
      <vt:lpstr>Import the JSON or YAML Description</vt:lpstr>
      <vt:lpstr>Generate the jaxrs-cxf-client Project</vt:lpstr>
      <vt:lpstr>Generate the jaxrs-cxf-client Project</vt:lpstr>
      <vt:lpstr>Fix the pom.xml</vt:lpstr>
      <vt:lpstr>Import the jaxrs-cxf-client Project</vt:lpstr>
      <vt:lpstr>Check the Generated Classes</vt:lpstr>
      <vt:lpstr>Check the Generated Classes</vt:lpstr>
      <vt:lpstr>Fix the Todo Class</vt:lpstr>
      <vt:lpstr>Check the DefaultApiTest Class</vt:lpstr>
      <vt:lpstr>Implement the createTest </vt:lpstr>
      <vt:lpstr>Implement the deleteTest </vt:lpstr>
      <vt:lpstr>Implement the getTodoTest </vt:lpstr>
      <vt:lpstr>Implement the getTodosTest </vt:lpstr>
      <vt:lpstr>Implement the updateTest </vt:lpstr>
      <vt:lpstr>Execute Tests</vt:lpstr>
      <vt:lpstr>Check Tests Execution</vt:lpstr>
      <vt:lpstr>Generating the REST Client</vt:lpstr>
      <vt:lpstr>Alternative Way for Generating the REST Client (1/3)</vt:lpstr>
      <vt:lpstr>Alternative Way for Generating the REST Client (2/3)</vt:lpstr>
      <vt:lpstr>Alternative Way for Generating the REST Client (3/3)</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Marco Autili</dc:creator>
  <cp:lastModifiedBy>Alfredo Faro'</cp:lastModifiedBy>
  <cp:revision>3782</cp:revision>
  <cp:lastPrinted>2020-12-16T15:48:47Z</cp:lastPrinted>
  <dcterms:created xsi:type="dcterms:W3CDTF">2016-04-14T12:48:42Z</dcterms:created>
  <dcterms:modified xsi:type="dcterms:W3CDTF">2025-05-19T15:27:47Z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0x010100D8ABB096EC3CC149A4F51C2DE119D9B4</vt:lpwstr>
  </property>
</Properties>
</file>